
<file path=[Content_Types].xml><?xml version="1.0" encoding="utf-8"?>
<Types xmlns="http://schemas.openxmlformats.org/package/2006/content-types">
  <Override PartName="/ppt/slides/slide14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Default Extension="bin" ContentType="application/vnd.openxmlformats-officedocument.presentationml.printerSettings"/>
  <Override PartName="/ppt/notesSlides/notesSlide30.xml" ContentType="application/vnd.openxmlformats-officedocument.presentationml.notesSlide+xml"/>
  <Override PartName="/ppt/notesSlides/notesSlide13.xml" ContentType="application/vnd.openxmlformats-officedocument.presentationml.notesSlide+xml"/>
  <Default Extension="wmf" ContentType="image/x-wmf"/>
  <Override PartName="/ppt/notesSlides/notesSlide29.xml" ContentType="application/vnd.openxmlformats-officedocument.presentationml.notesSlide+xml"/>
  <Override PartName="/ppt/notesSlides/notesSlide2.xml" ContentType="application/vnd.openxmlformats-officedocument.presentationml.notesSlide+xml"/>
  <Override PartName="/ppt/slides/slide18.xml" ContentType="application/vnd.openxmlformats-officedocument.presentationml.slide+xml"/>
  <Override PartName="/ppt/slides/slide37.xml" ContentType="application/vnd.openxmlformats-officedocument.presentationml.slide+xml"/>
  <Override PartName="/ppt/slides/slide3.xml" ContentType="application/vnd.openxmlformats-officedocument.presentationml.slide+xml"/>
  <Override PartName="/ppt/notesSlides/notesSlide34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s/slide23.xml" ContentType="application/vnd.openxmlformats-officedocument.presentationml.slide+xml"/>
  <Override PartName="/ppt/slides/slide42.xml" ContentType="application/vnd.openxmlformats-officedocument.presentationml.slide+xml"/>
  <Override PartName="/ppt/theme/theme1.xml" ContentType="application/vnd.openxmlformats-officedocument.theme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notesSlides/notesSlide17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quickStyle1.xml" ContentType="application/vnd.openxmlformats-officedocument.drawingml.diagramStyle+xml"/>
  <Override PartName="/ppt/notesSlides/notesSlide22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slides/slide27.xml" ContentType="application/vnd.openxmlformats-officedocument.presentationml.slide+xml"/>
  <Override PartName="/ppt/slides/slide11.xml" ContentType="application/vnd.openxmlformats-officedocument.presentationml.slide+xml"/>
  <Override PartName="/ppt/notesSlides/notesSlide41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26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slides/slide15.xml" ContentType="application/vnd.openxmlformats-officedocument.presentationml.slide+xml"/>
  <Override PartName="/ppt/notesSlides/notesSlide31.xml" ContentType="application/vnd.openxmlformats-officedocument.presentationml.notes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notesSlides/notesSlide14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19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notesSlides/notesSlide35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s/slide24.xml" ContentType="application/vnd.openxmlformats-officedocument.presentationml.slide+xml"/>
  <Override PartName="/ppt/slides/slide43.xml" ContentType="application/vnd.openxmlformats-officedocument.presentationml.slide+xml"/>
  <Override PartName="/ppt/charts/chart1.xml" ContentType="application/vnd.openxmlformats-officedocument.drawingml.char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ppt/notesSlides/notesSlide7.xml" ContentType="application/vnd.openxmlformats-officedocument.presentationml.notesSlide+xml"/>
  <Default Extension="jpeg" ContentType="image/jpeg"/>
  <Override PartName="/ppt/notesSlides/notesSlide23.xml" ContentType="application/vnd.openxmlformats-officedocument.presentationml.notesSlide+xml"/>
  <Override PartName="/ppt/slides/slide8.xml" ContentType="application/vnd.openxmlformats-officedocument.presentationml.slide+xml"/>
  <Override PartName="/ppt/slides/slide12.xml" ContentType="application/vnd.openxmlformats-officedocument.presentationml.slide+xml"/>
  <Override PartName="/ppt/notesSlides/notesSlide42.xml" ContentType="application/vnd.openxmlformats-officedocument.presentationml.notesSlide+xml"/>
  <Override PartName="/ppt/slides/slide28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31.xml" ContentType="application/vnd.openxmlformats-officedocument.presentationml.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Default Extension="rels" ContentType="application/vnd.openxmlformats-package.relationships+xml"/>
  <Override PartName="/ppt/notesSlides/notesSlide27.xml" ContentType="application/vnd.openxmlformats-officedocument.presentationml.notesSlide+xml"/>
  <Override PartName="/ppt/slides/slide16.xml" ContentType="application/vnd.openxmlformats-officedocument.presentationml.slide+xml"/>
  <Override PartName="/ppt/slides/slide35.xml" ContentType="application/vnd.openxmlformats-officedocument.presentationml.slide+xml"/>
  <Override PartName="/ppt/slides/slide1.xml" ContentType="application/vnd.openxmlformats-officedocument.presentationml.slide+xml"/>
  <Default Extension="package" ContentType="application/vnd.openxmlformats-officedocument.package"/>
  <Override PartName="/ppt/notesSlides/notesSlide32.xml" ContentType="application/vnd.openxmlformats-officedocument.presentationml.notesSlide+xml"/>
  <Override PartName="/ppt/slides/slide21.xml" ContentType="application/vnd.openxmlformats-officedocument.presentationml.slide+xml"/>
  <Override PartName="/ppt/slides/slide40.xml" ContentType="application/vnd.openxmlformats-officedocument.presentationml.slide+xml"/>
  <Override PartName="/ppt/diagrams/drawing1.xml" ContentType="application/vnd.ms-office.drawingml.diagramDrawing+xml"/>
  <Override PartName="/ppt/notesSlides/notesSlide15.xml" ContentType="application/vnd.openxmlformats-officedocument.presentationml.notesSlide+xml"/>
  <Override PartName="/ppt/notesSlides/notesSlide4.xml" ContentType="application/vnd.openxmlformats-officedocument.presentationml.notesSlide+xml"/>
  <Override PartName="/ppt/slides/slide39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s/slide25.xml" ContentType="application/vnd.openxmlformats-officedocument.presentationml.slide+xml"/>
  <Override PartName="/ppt/notesSlides/notesSlide19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24.xml" ContentType="application/vnd.openxmlformats-officedocument.presentationml.notesSlide+xml"/>
  <Override PartName="/ppt/slides/slide9.xml" ContentType="application/vnd.openxmlformats-officedocument.presentationml.slide+xml"/>
  <Override PartName="/ppt/slides/slide13.xml" ContentType="application/vnd.openxmlformats-officedocument.presentationml.slide+xml"/>
  <Default Extension="xml" ContentType="application/xml"/>
  <Override PartName="/ppt/tableStyles.xml" ContentType="application/vnd.openxmlformats-officedocument.presentationml.tableStyles+xml"/>
  <Override PartName="/ppt/diagrams/colors1.xml" ContentType="application/vnd.openxmlformats-officedocument.drawingml.diagramColors+xml"/>
  <Override PartName="/ppt/notesSlides/notesSlide43.xml" ContentType="application/vnd.openxmlformats-officedocument.presentationml.notesSlide+xml"/>
  <Override PartName="/ppt/notesSlides/notesSlide10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s/slide32.xml" ContentType="application/vnd.openxmlformats-officedocument.presentationml.slide+xml"/>
  <Override PartName="/ppt/viewProps.xml" ContentType="application/vnd.openxmlformats-officedocument.presentationml.viewProps+xml"/>
  <Override PartName="/ppt/slides/slide29.xml" ContentType="application/vnd.openxmlformats-officedocument.presentationml.slide+xml"/>
  <Override PartName="/docProps/app.xml" ContentType="application/vnd.openxmlformats-officedocument.extended-properties+xml"/>
  <Override PartName="/ppt/notesMasters/notesMaster1.xml" ContentType="application/vnd.openxmlformats-officedocument.presentationml.notesMaster+xml"/>
  <Override PartName="/ppt/notesSlides/notesSlide12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slide17.xml" ContentType="application/vnd.openxmlformats-officedocument.presentationml.slide+xml"/>
  <Override PartName="/ppt/slides/slide36.xml" ContentType="application/vnd.openxmlformats-officedocument.presentationml.slide+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notesSlides/notesSlide33.xml" ContentType="application/vnd.openxmlformats-officedocument.presentationml.notesSlide+xml"/>
  <Override PartName="/ppt/slides/slide22.xml" ContentType="application/vnd.openxmlformats-officedocument.presentationml.slide+xml"/>
  <Override PartName="/ppt/slides/slide41.xml" ContentType="application/vnd.openxmlformats-officedocument.presentationml.slide+xml"/>
  <Override PartName="/ppt/notesSlides/notesSlide16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notesSlides/notesSlide2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s/slide10.xml" ContentType="application/vnd.openxmlformats-officedocument.presentationml.slide+xml"/>
  <Override PartName="/ppt/slides/slide26.xml" ContentType="application/vnd.openxmlformats-officedocument.presentationml.slide+xml"/>
  <Override PartName="/ppt/slides/slide6.xml" ContentType="application/vnd.openxmlformats-officedocument.presentationml.slide+xml"/>
  <Default Extension="pdf" ContentType="application/pdf"/>
  <Override PartName="/ppt/notesSlides/notesSlide39.xml" ContentType="application/vnd.openxmlformats-officedocument.presentationml.notesSlide+xml"/>
  <Default Extension="png" ContentType="image/png"/>
  <Override PartName="/ppt/notesSlides/notesSlide2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45"/>
  </p:notesMasterIdLst>
  <p:sldIdLst>
    <p:sldId id="526" r:id="rId2"/>
    <p:sldId id="536" r:id="rId3"/>
    <p:sldId id="516" r:id="rId4"/>
    <p:sldId id="517" r:id="rId5"/>
    <p:sldId id="518" r:id="rId6"/>
    <p:sldId id="519" r:id="rId7"/>
    <p:sldId id="525" r:id="rId8"/>
    <p:sldId id="520" r:id="rId9"/>
    <p:sldId id="521" r:id="rId10"/>
    <p:sldId id="496" r:id="rId11"/>
    <p:sldId id="476" r:id="rId12"/>
    <p:sldId id="467" r:id="rId13"/>
    <p:sldId id="473" r:id="rId14"/>
    <p:sldId id="500" r:id="rId15"/>
    <p:sldId id="470" r:id="rId16"/>
    <p:sldId id="499" r:id="rId17"/>
    <p:sldId id="479" r:id="rId18"/>
    <p:sldId id="469" r:id="rId19"/>
    <p:sldId id="502" r:id="rId20"/>
    <p:sldId id="505" r:id="rId21"/>
    <p:sldId id="504" r:id="rId22"/>
    <p:sldId id="507" r:id="rId23"/>
    <p:sldId id="509" r:id="rId24"/>
    <p:sldId id="474" r:id="rId25"/>
    <p:sldId id="477" r:id="rId26"/>
    <p:sldId id="478" r:id="rId27"/>
    <p:sldId id="484" r:id="rId28"/>
    <p:sldId id="485" r:id="rId29"/>
    <p:sldId id="487" r:id="rId30"/>
    <p:sldId id="506" r:id="rId31"/>
    <p:sldId id="489" r:id="rId32"/>
    <p:sldId id="528" r:id="rId33"/>
    <p:sldId id="480" r:id="rId34"/>
    <p:sldId id="481" r:id="rId35"/>
    <p:sldId id="511" r:id="rId36"/>
    <p:sldId id="529" r:id="rId37"/>
    <p:sldId id="530" r:id="rId38"/>
    <p:sldId id="512" r:id="rId39"/>
    <p:sldId id="534" r:id="rId40"/>
    <p:sldId id="490" r:id="rId41"/>
    <p:sldId id="514" r:id="rId42"/>
    <p:sldId id="535" r:id="rId43"/>
    <p:sldId id="515" r:id="rId44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74035" autoAdjust="0"/>
  </p:normalViewPr>
  <p:slideViewPr>
    <p:cSldViewPr snapToGrid="0" snapToObjects="1">
      <p:cViewPr varScale="1">
        <p:scale>
          <a:sx n="75" d="100"/>
          <a:sy n="75" d="100"/>
        </p:scale>
        <p:origin x="-105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286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printerSettings" Target="printerSettings/printerSettings1.bin"/><Relationship Id="rId47" Type="http://schemas.openxmlformats.org/officeDocument/2006/relationships/presProps" Target="presProps.xml"/><Relationship Id="rId48" Type="http://schemas.openxmlformats.org/officeDocument/2006/relationships/viewProps" Target="viewProps.xml"/><Relationship Id="rId49" Type="http://schemas.openxmlformats.org/officeDocument/2006/relationships/theme" Target="theme/theme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5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ackage1.package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"/>
  <c:chart>
    <c:autoTitleDeleted val="1"/>
    <c:view3D>
      <c:hPercent val="60"/>
      <c:depthPercent val="100"/>
      <c:rAngAx val="1"/>
    </c:view3D>
    <c:floor>
      <c:spPr>
        <a:noFill/>
        <a:ln w="9525">
          <a:noFill/>
        </a:ln>
      </c:spPr>
    </c:floor>
    <c:sideWall>
      <c:spPr>
        <a:noFill/>
        <a:ln w="3175">
          <a:solidFill>
            <a:srgbClr val="000000"/>
          </a:solidFill>
          <a:prstDash val="solid"/>
        </a:ln>
      </c:spPr>
    </c:sideWall>
    <c:backWall>
      <c:spPr>
        <a:noFill/>
        <a:ln w="3175">
          <a:solidFill>
            <a:srgbClr val="00000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0969387755102041"/>
          <c:y val="0.0177215189873418"/>
          <c:w val="0.889455782312925"/>
          <c:h val="0.769620253164557"/>
        </c:manualLayout>
      </c:layout>
      <c:bar3D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Course Offerings</c:v>
                </c:pt>
              </c:strCache>
            </c:strRef>
          </c:tx>
          <c:spPr>
            <a:solidFill>
              <a:srgbClr val="63AAFE"/>
            </a:solidFill>
            <a:ln w="10555">
              <a:solidFill>
                <a:srgbClr val="000000"/>
              </a:solidFill>
              <a:prstDash val="solid"/>
            </a:ln>
          </c:spPr>
          <c:cat>
            <c:strRef>
              <c:f>Sheet1!$B$1:$E$1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34.0</c:v>
                </c:pt>
                <c:pt idx="1">
                  <c:v>48.0</c:v>
                </c:pt>
                <c:pt idx="2">
                  <c:v>87.0</c:v>
                </c:pt>
                <c:pt idx="3">
                  <c:v>207.0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Opportunity Gap</c:v>
                </c:pt>
              </c:strCache>
            </c:strRef>
          </c:tx>
          <c:spPr>
            <a:solidFill>
              <a:srgbClr val="DD2D32"/>
            </a:solidFill>
            <a:ln w="10555">
              <a:solidFill>
                <a:srgbClr val="000000"/>
              </a:solidFill>
              <a:prstDash val="solid"/>
            </a:ln>
          </c:spPr>
          <c:cat>
            <c:strRef>
              <c:f>Sheet1!$B$1:$E$1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173.0</c:v>
                </c:pt>
                <c:pt idx="1">
                  <c:v>159.0</c:v>
                </c:pt>
                <c:pt idx="2">
                  <c:v>120.0</c:v>
                </c:pt>
                <c:pt idx="3">
                  <c:v>0.0</c:v>
                </c:pt>
              </c:numCache>
            </c:numRef>
          </c:val>
        </c:ser>
        <c:gapDepth val="0"/>
        <c:shape val="box"/>
        <c:axId val="468934136"/>
        <c:axId val="468937192"/>
        <c:axId val="0"/>
      </c:bar3DChart>
      <c:catAx>
        <c:axId val="468934136"/>
        <c:scaling>
          <c:orientation val="minMax"/>
        </c:scaling>
        <c:delete val="1"/>
        <c:axPos val="b"/>
        <c:numFmt formatCode="General" sourceLinked="1"/>
        <c:tickLblPos val="low"/>
        <c:crossAx val="468937192"/>
        <c:crosses val="autoZero"/>
        <c:auto val="1"/>
        <c:lblAlgn val="ctr"/>
        <c:lblOffset val="100"/>
        <c:tickLblSkip val="1"/>
        <c:tickMarkSkip val="1"/>
      </c:catAx>
      <c:valAx>
        <c:axId val="468937192"/>
        <c:scaling>
          <c:orientation val="minMax"/>
        </c:scaling>
        <c:axPos val="l"/>
        <c:majorGridlines>
          <c:spPr>
            <a:ln w="2639">
              <a:solidFill>
                <a:srgbClr val="000000"/>
              </a:solidFill>
              <a:prstDash val="solid"/>
            </a:ln>
          </c:spPr>
        </c:majorGridlines>
        <c:numFmt formatCode="General" sourceLinked="1"/>
        <c:tickLblPos val="nextTo"/>
        <c:spPr>
          <a:ln w="2639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870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468934136"/>
        <c:crosses val="autoZero"/>
        <c:crossBetween val="between"/>
      </c:valAx>
      <c:spPr>
        <a:noFill/>
        <a:ln w="21110">
          <a:noFill/>
        </a:ln>
      </c:spPr>
    </c:plotArea>
    <c:legend>
      <c:legendPos val="b"/>
      <c:layout>
        <c:manualLayout>
          <c:xMode val="edge"/>
          <c:yMode val="edge"/>
          <c:x val="0.132438078860832"/>
          <c:y val="0.831044254125435"/>
          <c:w val="0.729591836734694"/>
          <c:h val="0.0810126582278481"/>
        </c:manualLayout>
      </c:layout>
      <c:spPr>
        <a:noFill/>
        <a:ln w="2639">
          <a:solidFill>
            <a:srgbClr val="000000"/>
          </a:solidFill>
          <a:prstDash val="solid"/>
        </a:ln>
      </c:spPr>
      <c:txPr>
        <a:bodyPr/>
        <a:lstStyle/>
        <a:p>
          <a:pPr>
            <a:defRPr sz="1720" b="1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n-US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1870" b="1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410D71-34E2-0345-9576-605C6A846EB9}" type="doc">
      <dgm:prSet loTypeId="urn:microsoft.com/office/officeart/2005/8/layout/arrow2" loCatId="process" qsTypeId="urn:microsoft.com/office/officeart/2005/8/quickstyle/simple4" qsCatId="simple" csTypeId="urn:microsoft.com/office/officeart/2005/8/colors/accent1_2" csCatId="accent1" phldr="1"/>
      <dgm:spPr/>
    </dgm:pt>
    <dgm:pt modelId="{4E2850F2-BBE8-AF4F-B307-FDA92B2F5079}">
      <dgm:prSet phldrT="[Text]" custT="1"/>
      <dgm:spPr/>
      <dgm:t>
        <a:bodyPr/>
        <a:lstStyle/>
        <a:p>
          <a:r>
            <a:rPr lang="en-US" sz="3200" dirty="0" smtClean="0"/>
            <a:t>No OLL</a:t>
          </a:r>
          <a:endParaRPr lang="en-US" sz="3200" dirty="0"/>
        </a:p>
      </dgm:t>
    </dgm:pt>
    <dgm:pt modelId="{5FA55BDA-C3FC-B641-8849-FA59296A2BDB}" type="parTrans" cxnId="{AEFB869C-0757-C748-968F-9A69A1EE51F6}">
      <dgm:prSet/>
      <dgm:spPr/>
      <dgm:t>
        <a:bodyPr/>
        <a:lstStyle/>
        <a:p>
          <a:endParaRPr lang="en-US"/>
        </a:p>
      </dgm:t>
    </dgm:pt>
    <dgm:pt modelId="{EDEF1F6A-166A-2644-B3DE-3971079D4E59}" type="sibTrans" cxnId="{AEFB869C-0757-C748-968F-9A69A1EE51F6}">
      <dgm:prSet/>
      <dgm:spPr/>
      <dgm:t>
        <a:bodyPr/>
        <a:lstStyle/>
        <a:p>
          <a:endParaRPr lang="en-US"/>
        </a:p>
      </dgm:t>
    </dgm:pt>
    <dgm:pt modelId="{C87D3320-FBB9-4749-ADDE-76B121541B79}">
      <dgm:prSet phldrT="[Text]" custT="1"/>
      <dgm:spPr/>
      <dgm:t>
        <a:bodyPr/>
        <a:lstStyle/>
        <a:p>
          <a:r>
            <a:rPr lang="en-US" sz="3200" dirty="0" smtClean="0"/>
            <a:t>Pilot or limited OLL</a:t>
          </a:r>
          <a:endParaRPr lang="en-US" sz="3200" dirty="0"/>
        </a:p>
      </dgm:t>
    </dgm:pt>
    <dgm:pt modelId="{C544C7BC-0E0F-F440-8A8A-01F371ED4D3F}" type="parTrans" cxnId="{0FE4E5CC-06B9-9141-A700-E34674C29211}">
      <dgm:prSet/>
      <dgm:spPr/>
      <dgm:t>
        <a:bodyPr/>
        <a:lstStyle/>
        <a:p>
          <a:endParaRPr lang="en-US"/>
        </a:p>
      </dgm:t>
    </dgm:pt>
    <dgm:pt modelId="{D0DFFD67-7186-4F45-914B-55A6C6C33F95}" type="sibTrans" cxnId="{0FE4E5CC-06B9-9141-A700-E34674C29211}">
      <dgm:prSet/>
      <dgm:spPr/>
      <dgm:t>
        <a:bodyPr/>
        <a:lstStyle/>
        <a:p>
          <a:endParaRPr lang="en-US"/>
        </a:p>
      </dgm:t>
    </dgm:pt>
    <dgm:pt modelId="{72425C2C-43DF-4E44-8069-A6B5C12B71F9}">
      <dgm:prSet phldrT="[Text]" custT="1"/>
      <dgm:spPr/>
      <dgm:t>
        <a:bodyPr/>
        <a:lstStyle/>
        <a:p>
          <a:r>
            <a:rPr lang="en-US" sz="3200" dirty="0" smtClean="0"/>
            <a:t>Comprehensive OLL </a:t>
          </a:r>
          <a:endParaRPr lang="en-US" sz="3200" dirty="0"/>
        </a:p>
      </dgm:t>
    </dgm:pt>
    <dgm:pt modelId="{CBA7A28D-6183-A447-9C52-881CAB6FF103}" type="parTrans" cxnId="{9DDFDAB0-44AD-EB45-B69E-9CE3906D4894}">
      <dgm:prSet/>
      <dgm:spPr/>
      <dgm:t>
        <a:bodyPr/>
        <a:lstStyle/>
        <a:p>
          <a:endParaRPr lang="en-US"/>
        </a:p>
      </dgm:t>
    </dgm:pt>
    <dgm:pt modelId="{D5C71DD2-36DE-C242-A539-A28F18876484}" type="sibTrans" cxnId="{9DDFDAB0-44AD-EB45-B69E-9CE3906D4894}">
      <dgm:prSet/>
      <dgm:spPr/>
      <dgm:t>
        <a:bodyPr/>
        <a:lstStyle/>
        <a:p>
          <a:endParaRPr lang="en-US"/>
        </a:p>
      </dgm:t>
    </dgm:pt>
    <dgm:pt modelId="{12E90222-DFD2-7240-82E7-76282E3F2E2B}" type="pres">
      <dgm:prSet presAssocID="{C7410D71-34E2-0345-9576-605C6A846EB9}" presName="arrowDiagram" presStyleCnt="0">
        <dgm:presLayoutVars>
          <dgm:chMax val="5"/>
          <dgm:dir/>
          <dgm:resizeHandles val="exact"/>
        </dgm:presLayoutVars>
      </dgm:prSet>
      <dgm:spPr/>
    </dgm:pt>
    <dgm:pt modelId="{CC04E7EE-4E71-D741-8FED-6D2E1020D2DE}" type="pres">
      <dgm:prSet presAssocID="{C7410D71-34E2-0345-9576-605C6A846EB9}" presName="arrow" presStyleLbl="bgShp" presStyleIdx="0" presStyleCnt="1" custLinFactNeighborX="-2415"/>
      <dgm:spPr/>
    </dgm:pt>
    <dgm:pt modelId="{E660DA1D-F90F-8345-A43E-3BD6D37CC7C1}" type="pres">
      <dgm:prSet presAssocID="{C7410D71-34E2-0345-9576-605C6A846EB9}" presName="arrowDiagram3" presStyleCnt="0"/>
      <dgm:spPr/>
    </dgm:pt>
    <dgm:pt modelId="{A029A1C5-2E4D-D24F-ACB3-D8575DE3F3CE}" type="pres">
      <dgm:prSet presAssocID="{4E2850F2-BBE8-AF4F-B307-FDA92B2F5079}" presName="bullet3a" presStyleLbl="node1" presStyleIdx="0" presStyleCnt="3"/>
      <dgm:spPr/>
    </dgm:pt>
    <dgm:pt modelId="{6F44EC15-8200-6D4C-A31D-F95E581F374D}" type="pres">
      <dgm:prSet presAssocID="{4E2850F2-BBE8-AF4F-B307-FDA92B2F5079}" presName="textBox3a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E7278A4-9D39-374D-A766-9DAD02939171}" type="pres">
      <dgm:prSet presAssocID="{C87D3320-FBB9-4749-ADDE-76B121541B79}" presName="bullet3b" presStyleLbl="node1" presStyleIdx="1" presStyleCnt="3"/>
      <dgm:spPr/>
    </dgm:pt>
    <dgm:pt modelId="{B759EEEA-1EE2-7744-93F8-0281EFDD0716}" type="pres">
      <dgm:prSet presAssocID="{C87D3320-FBB9-4749-ADDE-76B121541B79}" presName="textBox3b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104F2F-21E9-C24B-B72E-3CFA0CE2A3A5}" type="pres">
      <dgm:prSet presAssocID="{72425C2C-43DF-4E44-8069-A6B5C12B71F9}" presName="bullet3c" presStyleLbl="node1" presStyleIdx="2" presStyleCnt="3"/>
      <dgm:spPr/>
    </dgm:pt>
    <dgm:pt modelId="{85C8B2AB-A275-2D4A-A7AF-FEB2B8C009FB}" type="pres">
      <dgm:prSet presAssocID="{72425C2C-43DF-4E44-8069-A6B5C12B71F9}" presName="textBox3c" presStyleLbl="revTx" presStyleIdx="2" presStyleCnt="3" custScaleX="16147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DD3B2C2-B086-AF49-BE5D-9710F1BF6221}" type="presOf" srcId="{4E2850F2-BBE8-AF4F-B307-FDA92B2F5079}" destId="{6F44EC15-8200-6D4C-A31D-F95E581F374D}" srcOrd="0" destOrd="0" presId="urn:microsoft.com/office/officeart/2005/8/layout/arrow2"/>
    <dgm:cxn modelId="{4472BAF8-0FC9-0F42-85C6-4F671A33EB08}" type="presOf" srcId="{C87D3320-FBB9-4749-ADDE-76B121541B79}" destId="{B759EEEA-1EE2-7744-93F8-0281EFDD0716}" srcOrd="0" destOrd="0" presId="urn:microsoft.com/office/officeart/2005/8/layout/arrow2"/>
    <dgm:cxn modelId="{0B321D1D-515B-3A44-A6BF-963647941911}" type="presOf" srcId="{C7410D71-34E2-0345-9576-605C6A846EB9}" destId="{12E90222-DFD2-7240-82E7-76282E3F2E2B}" srcOrd="0" destOrd="0" presId="urn:microsoft.com/office/officeart/2005/8/layout/arrow2"/>
    <dgm:cxn modelId="{0FE4E5CC-06B9-9141-A700-E34674C29211}" srcId="{C7410D71-34E2-0345-9576-605C6A846EB9}" destId="{C87D3320-FBB9-4749-ADDE-76B121541B79}" srcOrd="1" destOrd="0" parTransId="{C544C7BC-0E0F-F440-8A8A-01F371ED4D3F}" sibTransId="{D0DFFD67-7186-4F45-914B-55A6C6C33F95}"/>
    <dgm:cxn modelId="{9DDFDAB0-44AD-EB45-B69E-9CE3906D4894}" srcId="{C7410D71-34E2-0345-9576-605C6A846EB9}" destId="{72425C2C-43DF-4E44-8069-A6B5C12B71F9}" srcOrd="2" destOrd="0" parTransId="{CBA7A28D-6183-A447-9C52-881CAB6FF103}" sibTransId="{D5C71DD2-36DE-C242-A539-A28F18876484}"/>
    <dgm:cxn modelId="{5418F49F-54E7-5B4B-9632-2AD978E04C90}" type="presOf" srcId="{72425C2C-43DF-4E44-8069-A6B5C12B71F9}" destId="{85C8B2AB-A275-2D4A-A7AF-FEB2B8C009FB}" srcOrd="0" destOrd="0" presId="urn:microsoft.com/office/officeart/2005/8/layout/arrow2"/>
    <dgm:cxn modelId="{AEFB869C-0757-C748-968F-9A69A1EE51F6}" srcId="{C7410D71-34E2-0345-9576-605C6A846EB9}" destId="{4E2850F2-BBE8-AF4F-B307-FDA92B2F5079}" srcOrd="0" destOrd="0" parTransId="{5FA55BDA-C3FC-B641-8849-FA59296A2BDB}" sibTransId="{EDEF1F6A-166A-2644-B3DE-3971079D4E59}"/>
    <dgm:cxn modelId="{17DA0DCF-86F7-A942-BA9D-6CAF84AFB633}" type="presParOf" srcId="{12E90222-DFD2-7240-82E7-76282E3F2E2B}" destId="{CC04E7EE-4E71-D741-8FED-6D2E1020D2DE}" srcOrd="0" destOrd="0" presId="urn:microsoft.com/office/officeart/2005/8/layout/arrow2"/>
    <dgm:cxn modelId="{A96D292E-3DFC-5C4B-80A4-179FD6250B0D}" type="presParOf" srcId="{12E90222-DFD2-7240-82E7-76282E3F2E2B}" destId="{E660DA1D-F90F-8345-A43E-3BD6D37CC7C1}" srcOrd="1" destOrd="0" presId="urn:microsoft.com/office/officeart/2005/8/layout/arrow2"/>
    <dgm:cxn modelId="{C7502004-4BFA-BC4E-884C-E7759C528483}" type="presParOf" srcId="{E660DA1D-F90F-8345-A43E-3BD6D37CC7C1}" destId="{A029A1C5-2E4D-D24F-ACB3-D8575DE3F3CE}" srcOrd="0" destOrd="0" presId="urn:microsoft.com/office/officeart/2005/8/layout/arrow2"/>
    <dgm:cxn modelId="{6FFEDD19-6EED-5D45-8113-C35E6E6A5A43}" type="presParOf" srcId="{E660DA1D-F90F-8345-A43E-3BD6D37CC7C1}" destId="{6F44EC15-8200-6D4C-A31D-F95E581F374D}" srcOrd="1" destOrd="0" presId="urn:microsoft.com/office/officeart/2005/8/layout/arrow2"/>
    <dgm:cxn modelId="{5D4AE1AF-ED41-4445-921B-22C46BDC4084}" type="presParOf" srcId="{E660DA1D-F90F-8345-A43E-3BD6D37CC7C1}" destId="{DE7278A4-9D39-374D-A766-9DAD02939171}" srcOrd="2" destOrd="0" presId="urn:microsoft.com/office/officeart/2005/8/layout/arrow2"/>
    <dgm:cxn modelId="{C1C61698-3BA8-B247-AEDC-D296BF0B33D7}" type="presParOf" srcId="{E660DA1D-F90F-8345-A43E-3BD6D37CC7C1}" destId="{B759EEEA-1EE2-7744-93F8-0281EFDD0716}" srcOrd="3" destOrd="0" presId="urn:microsoft.com/office/officeart/2005/8/layout/arrow2"/>
    <dgm:cxn modelId="{FE9CA50A-BECB-3A45-97EB-69AB922ABF33}" type="presParOf" srcId="{E660DA1D-F90F-8345-A43E-3BD6D37CC7C1}" destId="{70104F2F-21E9-C24B-B72E-3CFA0CE2A3A5}" srcOrd="4" destOrd="0" presId="urn:microsoft.com/office/officeart/2005/8/layout/arrow2"/>
    <dgm:cxn modelId="{33895206-CE77-C04B-B84C-CF62580FCDD3}" type="presParOf" srcId="{E660DA1D-F90F-8345-A43E-3BD6D37CC7C1}" destId="{85C8B2AB-A275-2D4A-A7AF-FEB2B8C009FB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C04E7EE-4E71-D741-8FED-6D2E1020D2DE}">
      <dsp:nvSpPr>
        <dsp:cNvPr id="0" name=""/>
        <dsp:cNvSpPr/>
      </dsp:nvSpPr>
      <dsp:spPr>
        <a:xfrm>
          <a:off x="0" y="0"/>
          <a:ext cx="7940835" cy="4963022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029A1C5-2E4D-D24F-ACB3-D8575DE3F3CE}">
      <dsp:nvSpPr>
        <dsp:cNvPr id="0" name=""/>
        <dsp:cNvSpPr/>
      </dsp:nvSpPr>
      <dsp:spPr>
        <a:xfrm>
          <a:off x="1090000" y="3425477"/>
          <a:ext cx="206461" cy="20646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F44EC15-8200-6D4C-A31D-F95E581F374D}">
      <dsp:nvSpPr>
        <dsp:cNvPr id="0" name=""/>
        <dsp:cNvSpPr/>
      </dsp:nvSpPr>
      <dsp:spPr>
        <a:xfrm>
          <a:off x="1193231" y="3528708"/>
          <a:ext cx="1850214" cy="14343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9400" tIns="0" rIns="0" bIns="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No OLL</a:t>
          </a:r>
          <a:endParaRPr lang="en-US" sz="3200" kern="1200" dirty="0"/>
        </a:p>
      </dsp:txBody>
      <dsp:txXfrm>
        <a:off x="1193231" y="3528708"/>
        <a:ext cx="1850214" cy="1434313"/>
      </dsp:txXfrm>
    </dsp:sp>
    <dsp:sp modelId="{DE7278A4-9D39-374D-A766-9DAD02939171}">
      <dsp:nvSpPr>
        <dsp:cNvPr id="0" name=""/>
        <dsp:cNvSpPr/>
      </dsp:nvSpPr>
      <dsp:spPr>
        <a:xfrm>
          <a:off x="2912422" y="2076528"/>
          <a:ext cx="373219" cy="37321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759EEEA-1EE2-7744-93F8-0281EFDD0716}">
      <dsp:nvSpPr>
        <dsp:cNvPr id="0" name=""/>
        <dsp:cNvSpPr/>
      </dsp:nvSpPr>
      <dsp:spPr>
        <a:xfrm>
          <a:off x="3099032" y="2263138"/>
          <a:ext cx="1905800" cy="26998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7761" tIns="0" rIns="0" bIns="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Pilot or limited OLL</a:t>
          </a:r>
          <a:endParaRPr lang="en-US" sz="3200" kern="1200" dirty="0"/>
        </a:p>
      </dsp:txBody>
      <dsp:txXfrm>
        <a:off x="3099032" y="2263138"/>
        <a:ext cx="1905800" cy="2699883"/>
      </dsp:txXfrm>
    </dsp:sp>
    <dsp:sp modelId="{70104F2F-21E9-C24B-B72E-3CFA0CE2A3A5}">
      <dsp:nvSpPr>
        <dsp:cNvPr id="0" name=""/>
        <dsp:cNvSpPr/>
      </dsp:nvSpPr>
      <dsp:spPr>
        <a:xfrm>
          <a:off x="5104093" y="1255644"/>
          <a:ext cx="516154" cy="516154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5C8B2AB-A275-2D4A-A7AF-FEB2B8C009FB}">
      <dsp:nvSpPr>
        <dsp:cNvPr id="0" name=""/>
        <dsp:cNvSpPr/>
      </dsp:nvSpPr>
      <dsp:spPr>
        <a:xfrm>
          <a:off x="4776393" y="1513721"/>
          <a:ext cx="3077353" cy="34493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3499" tIns="0" rIns="0" bIns="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Comprehensive OLL </a:t>
          </a:r>
          <a:endParaRPr lang="en-US" sz="3200" kern="1200" dirty="0"/>
        </a:p>
      </dsp:txBody>
      <dsp:txXfrm>
        <a:off x="4776393" y="1513721"/>
        <a:ext cx="3077353" cy="34493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6C261E6-F7EC-4677-A785-30CEEC739E6C}" type="datetimeFigureOut">
              <a:rPr lang="en-US"/>
              <a:pPr>
                <a:defRPr/>
              </a:pPr>
              <a:t>11/7/11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2EBE793-4E14-45ED-84D6-9B9F13AD464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BF44FC2-E6BD-D24D-8DF0-A6CCD280350A}" type="slidenum">
              <a:rPr lang="en-US" smtClean="0">
                <a:ea typeface="ＭＳ Ｐゴシック" charset="-128"/>
                <a:cs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1118A30-2DB8-F44A-829B-EE4536EA566E}" type="slidenum">
              <a:rPr lang="en-US" smtClean="0">
                <a:ea typeface="ＭＳ Ｐゴシック" charset="-128"/>
                <a:cs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EBE793-4E14-45ED-84D6-9B9F13AD4641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EBE793-4E14-45ED-84D6-9B9F13AD4641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EBE793-4E14-45ED-84D6-9B9F13AD4641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EA7905E-B7FF-FB42-8B9B-79580FD23231}" type="slidenum">
              <a:rPr lang="en-US" smtClean="0">
                <a:ea typeface="ＭＳ Ｐゴシック" charset="-128"/>
                <a:cs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smtClean="0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EBE793-4E14-45ED-84D6-9B9F13AD4641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5D66CC6-9878-D14C-A0BA-7435869D186D}" type="slidenum">
              <a:rPr lang="en-US" smtClean="0">
                <a:ea typeface="ＭＳ Ｐゴシック" charset="-128"/>
                <a:cs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smtClean="0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EBE793-4E14-45ED-84D6-9B9F13AD4641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EBE793-4E14-45ED-84D6-9B9F13AD4641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B6D617-A693-D14A-831B-190CA6BCA0EE}" type="slidenum">
              <a:rPr lang="en-US" smtClean="0">
                <a:ea typeface="ＭＳ Ｐゴシック" charset="-128"/>
                <a:cs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smtClean="0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BF44FC2-E6BD-D24D-8DF0-A6CCD280350A}" type="slidenum">
              <a:rPr lang="en-US" smtClean="0">
                <a:ea typeface="ＭＳ Ｐゴシック" charset="-128"/>
                <a:cs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smtClean="0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7EAB934-E79A-E542-A760-79C9A7883C6E}" type="slidenum">
              <a:rPr lang="en-US" smtClean="0">
                <a:ea typeface="ＭＳ Ｐゴシック" charset="-128"/>
                <a:cs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 smtClean="0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6840EA3-B674-154F-B4D2-EA1C133215E7}" type="slidenum">
              <a:rPr lang="en-US" smtClean="0">
                <a:ea typeface="ＭＳ Ｐゴシック" charset="-128"/>
                <a:cs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 smtClean="0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911E2A-94FF-7741-AB5E-B2E1BFAA6B21}" type="slidenum">
              <a:rPr lang="en-US" smtClean="0">
                <a:ea typeface="ＭＳ Ｐゴシック" charset="-128"/>
                <a:cs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 smtClean="0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A1D34F4-DE7C-0F43-A403-908E9EBB3B7C}" type="slidenum">
              <a:rPr lang="en-US" smtClean="0">
                <a:ea typeface="ＭＳ Ｐゴシック" charset="-128"/>
                <a:cs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US" smtClean="0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EBE793-4E14-45ED-84D6-9B9F13AD4641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EBE793-4E14-45ED-84D6-9B9F13AD4641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EBE793-4E14-45ED-84D6-9B9F13AD4641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EBE793-4E14-45ED-84D6-9B9F13AD4641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EBE793-4E14-45ED-84D6-9B9F13AD4641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EBE793-4E14-45ED-84D6-9B9F13AD4641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2A057A3-2A3E-E340-88E9-1270EAEFA770}" type="slidenum">
              <a:rPr lang="en-US"/>
              <a:pPr/>
              <a:t>3</a:t>
            </a:fld>
            <a:endParaRPr lang="en-US"/>
          </a:p>
        </p:txBody>
      </p:sp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E144EC0-0654-B940-BBD6-E973A6FF210D}" type="slidenum">
              <a:rPr lang="en-US" smtClean="0">
                <a:ea typeface="ＭＳ Ｐゴシック" charset="-128"/>
                <a:cs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en-US" smtClean="0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823B60-65FC-7D47-8106-ABBFB2FD7AB8}" type="slidenum">
              <a:rPr lang="en-US" smtClean="0">
                <a:ea typeface="ＭＳ Ｐゴシック" charset="-128"/>
                <a:cs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en-US" smtClean="0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823B60-65FC-7D47-8106-ABBFB2FD7AB8}" type="slidenum">
              <a:rPr lang="en-US" smtClean="0">
                <a:ea typeface="ＭＳ Ｐゴシック" charset="-128"/>
                <a:cs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en-US" smtClean="0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EBE793-4E14-45ED-84D6-9B9F13AD4641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EBE793-4E14-45ED-84D6-9B9F13AD4641}" type="slidenum">
              <a:rPr lang="en-US" smtClean="0"/>
              <a:pPr>
                <a:defRPr/>
              </a:pPr>
              <a:t>34</a:t>
            </a:fld>
            <a:endParaRPr 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4367DB0-CE37-204D-8580-D6A319D00FFE}" type="slidenum">
              <a:rPr lang="en-US" smtClean="0">
                <a:ea typeface="ＭＳ Ｐゴシック" charset="-128"/>
                <a:cs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en-US" smtClean="0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E144EC0-0654-B940-BBD6-E973A6FF210D}" type="slidenum">
              <a:rPr lang="en-US" smtClean="0">
                <a:ea typeface="ＭＳ Ｐゴシック" charset="-128"/>
                <a:cs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36</a:t>
            </a:fld>
            <a:endParaRPr lang="en-US" smtClean="0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09D94-426F-284A-A595-09368EBF0A39}" type="slidenum">
              <a:rPr lang="en-US" smtClean="0"/>
              <a:pPr/>
              <a:t>37</a:t>
            </a:fld>
            <a:endParaRPr 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C6F0F92-C48A-1541-A191-CF8890D4F417}" type="slidenum">
              <a:rPr lang="en-US" smtClean="0">
                <a:ea typeface="ＭＳ Ｐゴシック" charset="-128"/>
                <a:cs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en-US" smtClean="0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E144EC0-0654-B940-BBD6-E973A6FF210D}" type="slidenum">
              <a:rPr lang="en-US" smtClean="0">
                <a:ea typeface="ＭＳ Ｐゴシック" charset="-128"/>
                <a:cs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en-US" smtClean="0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B5F429-D4B4-1845-87A8-1A466EE4833C}" type="slidenum">
              <a:rPr lang="en-US">
                <a:latin typeface="Times New Roman" charset="0"/>
              </a:rPr>
              <a:pPr/>
              <a:t>4</a:t>
            </a:fld>
            <a:endParaRPr lang="en-US">
              <a:latin typeface="Times New Roman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>
              <a:latin typeface="Times New Roman" charset="0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13DD7A2-4049-4640-B4D8-D8E9FE72517E}" type="slidenum">
              <a:rPr lang="en-US" smtClean="0">
                <a:ea typeface="ＭＳ Ｐゴシック" charset="-128"/>
                <a:cs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en-US" smtClean="0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F9459DB-263B-6C4A-A097-EA0DDB44ED6C}" type="slidenum">
              <a:rPr lang="en-US" smtClean="0">
                <a:ea typeface="ＭＳ Ｐゴシック" charset="-128"/>
                <a:cs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41</a:t>
            </a:fld>
            <a:endParaRPr lang="en-US" smtClean="0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BF44FC2-E6BD-D24D-8DF0-A6CCD280350A}" type="slidenum">
              <a:rPr lang="en-US" smtClean="0">
                <a:ea typeface="ＭＳ Ｐゴシック" charset="-128"/>
                <a:cs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42</a:t>
            </a:fld>
            <a:endParaRPr lang="en-US" smtClean="0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b="1" dirty="0" smtClean="0"/>
              <a:t>Not planned to use</a:t>
            </a:r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4595D21-FEFA-4249-B853-5A851AF1BCC2}" type="slidenum">
              <a:rPr lang="en-US" smtClean="0">
                <a:ea typeface="ＭＳ Ｐゴシック" charset="-128"/>
                <a:cs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43</a:t>
            </a:fld>
            <a:endParaRPr lang="en-US" smtClean="0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Times New Roman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FFFB506-5631-0A4B-B471-8AE7A8E4FA32}" type="slidenum">
              <a:rPr lang="en-US" smtClean="0">
                <a:latin typeface="Times New Roman" charset="0"/>
              </a:rPr>
              <a:pPr/>
              <a:t>5</a:t>
            </a:fld>
            <a:endParaRPr lang="en-US" smtClean="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baseline="0" dirty="0" smtClean="0"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A9B64E5-9186-9F45-B14D-84248DE375A2}" type="slidenum">
              <a:rPr lang="en-US" smtClean="0">
                <a:latin typeface="Arial" pitchFamily="-110" charset="0"/>
                <a:ea typeface="ＭＳ Ｐゴシック" pitchFamily="-110" charset="-128"/>
                <a:cs typeface="ＭＳ Ｐゴシック" pitchFamily="-110" charset="-128"/>
              </a:rPr>
              <a:pPr/>
              <a:t>6</a:t>
            </a:fld>
            <a:endParaRPr lang="en-US" smtClean="0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EBE793-4E14-45ED-84D6-9B9F13AD4641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Times New Roman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FFFB506-5631-0A4B-B471-8AE7A8E4FA32}" type="slidenum">
              <a:rPr lang="en-US" smtClean="0">
                <a:latin typeface="Times New Roman" charset="0"/>
              </a:rPr>
              <a:pPr/>
              <a:t>8</a:t>
            </a:fld>
            <a:endParaRPr lang="en-US" smtClean="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Times New Roman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FFFB506-5631-0A4B-B471-8AE7A8E4FA32}" type="slidenum">
              <a:rPr lang="en-US" smtClean="0">
                <a:latin typeface="Times New Roman" charset="0"/>
              </a:rPr>
              <a:pPr/>
              <a:t>9</a:t>
            </a:fld>
            <a:endParaRPr lang="en-US" smtClean="0">
              <a:latin typeface="Times New Roman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C9F4D3-031B-490A-95EE-C63FBEC9A98F}" type="datetimeFigureOut">
              <a:rPr lang="en-US"/>
              <a:pPr>
                <a:defRPr/>
              </a:pPr>
              <a:t>11/7/11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05BF13-19EC-4C0E-8D08-3B138DC73D3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A4A8A-928E-47EA-A0F7-79560CBBF6DA}" type="datetimeFigureOut">
              <a:rPr lang="en-US"/>
              <a:pPr>
                <a:defRPr/>
              </a:pPr>
              <a:t>11/7/11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90D9F0-930B-4ABD-A4F4-2A058F580B1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7BC44-FCC6-4186-B82A-F4E50EA74429}" type="datetimeFigureOut">
              <a:rPr lang="en-US"/>
              <a:pPr>
                <a:defRPr/>
              </a:pPr>
              <a:t>11/7/11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5EF27-4724-4AF1-8182-5A2F2498358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37CDF-0C4C-478B-8E6B-4086B19264FC}" type="datetimeFigureOut">
              <a:rPr lang="en-US"/>
              <a:pPr>
                <a:defRPr/>
              </a:pPr>
              <a:t>11/7/11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982BAB-3833-4249-9BE9-146CEAF1F9F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D91C9-E48E-4A2C-8850-CEBE4AC873CD}" type="datetimeFigureOut">
              <a:rPr lang="en-US"/>
              <a:pPr>
                <a:defRPr/>
              </a:pPr>
              <a:t>11/7/11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EC55F-A7C7-4605-A669-85625AFBAC7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09914-58AE-44C2-88AD-33AB992BC168}" type="datetimeFigureOut">
              <a:rPr lang="en-US"/>
              <a:pPr>
                <a:defRPr/>
              </a:pPr>
              <a:t>11/7/11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EA611-3693-4125-9594-9C327347FAB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4DFA8-B14C-44AC-8414-825906224419}" type="datetimeFigureOut">
              <a:rPr lang="en-US"/>
              <a:pPr>
                <a:defRPr/>
              </a:pPr>
              <a:t>11/7/11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1E046-D8E6-4F01-AD19-F0113A3CB6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1E4359-4A88-4E86-82CF-F2FF056D8A77}" type="datetimeFigureOut">
              <a:rPr lang="en-US"/>
              <a:pPr>
                <a:defRPr/>
              </a:pPr>
              <a:t>11/7/11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19F2C4-680E-4A06-9CD3-8890C360253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21DAE-6779-49A7-8630-680CE5FD7377}" type="datetimeFigureOut">
              <a:rPr lang="en-US"/>
              <a:pPr>
                <a:defRPr/>
              </a:pPr>
              <a:t>11/7/11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B9FC4-9E9F-4DE3-9A68-061FD01DED5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0ABE9-668A-48AC-8C96-6741C48499F1}" type="datetimeFigureOut">
              <a:rPr lang="en-US"/>
              <a:pPr>
                <a:defRPr/>
              </a:pPr>
              <a:t>11/7/11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96B47-F7BD-4E7B-A76A-F7FFDDB03B8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6ED1B-0A92-41A3-89D6-0DABEDC3FAE4}" type="datetimeFigureOut">
              <a:rPr lang="en-US"/>
              <a:pPr>
                <a:defRPr/>
              </a:pPr>
              <a:t>11/7/11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99A92-6248-4A10-BF4A-18F3B2F50DF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FBC1160-80C0-4A62-AD6C-00C5FD7BFCBD}" type="datetimeFigureOut">
              <a:rPr lang="en-US"/>
              <a:pPr>
                <a:defRPr/>
              </a:pPr>
              <a:t>11/7/11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CECDDE2-17AF-40BA-8045-A9A842B6783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30" name="Picture 6" descr="logo.png"/>
          <p:cNvPicPr>
            <a:picLocks noChangeAspect="1"/>
          </p:cNvPicPr>
          <p:nvPr userDrawn="1"/>
        </p:nvPicPr>
        <p:blipFill>
          <a:blip r:embed="rId14"/>
          <a:srcRect t="14999"/>
          <a:stretch>
            <a:fillRect/>
          </a:stretch>
        </p:blipFill>
        <p:spPr bwMode="auto">
          <a:xfrm>
            <a:off x="5778500" y="0"/>
            <a:ext cx="33655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df"/><Relationship Id="rId5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diagramData" Target="../diagrams/data1.xml"/><Relationship Id="rId5" Type="http://schemas.openxmlformats.org/officeDocument/2006/relationships/diagramLayout" Target="../diagrams/layout1.xml"/><Relationship Id="rId6" Type="http://schemas.openxmlformats.org/officeDocument/2006/relationships/diagramQuickStyle" Target="../diagrams/quickStyle1.xml"/><Relationship Id="rId7" Type="http://schemas.openxmlformats.org/officeDocument/2006/relationships/diagramColors" Target="../diagrams/colors1.xml"/><Relationship Id="rId8" Type="http://schemas.microsoft.com/office/2007/relationships/diagramDrawing" Target="../diagrams/drawing1.xm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4" Type="http://schemas.openxmlformats.org/officeDocument/2006/relationships/image" Target="../media/image23.w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6.png"/><Relationship Id="rId5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chart" Target="../charts/char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42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4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jpeg"/><Relationship Id="rId7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14.pdf"/><Relationship Id="rId5" Type="http://schemas.openxmlformats.org/officeDocument/2006/relationships/image" Target="../media/image16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763712"/>
            <a:ext cx="9144000" cy="4857221"/>
          </a:xfrm>
        </p:spPr>
        <p:txBody>
          <a:bodyPr rtlCol="0">
            <a:normAutofit fontScale="5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en-US" sz="4645" b="1" dirty="0" smtClean="0">
              <a:solidFill>
                <a:schemeClr val="tx1">
                  <a:lumMod val="85000"/>
                  <a:lumOff val="15000"/>
                </a:schemeClr>
              </a:solidFill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5500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n-ea"/>
                <a:cs typeface="+mn-cs"/>
              </a:rPr>
              <a:t>Keeping Pace with K12 Online Learning: 2011</a:t>
            </a: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en-US" sz="4645" dirty="0" smtClean="0">
              <a:solidFill>
                <a:schemeClr val="tx1">
                  <a:lumMod val="85000"/>
                  <a:lumOff val="15000"/>
                </a:schemeClr>
              </a:solidFill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496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Andy </a:t>
            </a:r>
            <a:r>
              <a:rPr lang="en-US" sz="496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Scantland</a:t>
            </a:r>
            <a:endParaRPr lang="en-US" sz="496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496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John </a:t>
            </a:r>
            <a:r>
              <a:rPr lang="en-US" sz="496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Canuel</a:t>
            </a:r>
            <a:endParaRPr lang="en-US" sz="496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496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Mickey Revenaugh</a:t>
            </a: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50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n-ea"/>
                <a:cs typeface="+mn-cs"/>
              </a:rPr>
              <a:t>John Watson</a:t>
            </a: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en-US" sz="5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5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Kpk12.com</a:t>
            </a: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en-US" sz="5000" dirty="0" smtClean="0">
              <a:solidFill>
                <a:schemeClr val="tx1">
                  <a:lumMod val="85000"/>
                  <a:lumOff val="15000"/>
                </a:schemeClr>
              </a:solidFill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4000" dirty="0" smtClean="0">
                <a:ea typeface="+mn-ea"/>
                <a:cs typeface="+mn-cs"/>
              </a:rPr>
              <a:t> </a:t>
            </a:r>
            <a:endParaRPr lang="en-US" sz="3892" b="1" dirty="0" smtClean="0">
              <a:solidFill>
                <a:schemeClr val="tx1">
                  <a:lumMod val="85000"/>
                  <a:lumOff val="15000"/>
                </a:schemeClr>
              </a:solidFill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en-US" dirty="0" smtClean="0">
              <a:solidFill>
                <a:schemeClr val="tx1">
                  <a:lumMod val="85000"/>
                  <a:lumOff val="15000"/>
                </a:schemeClr>
              </a:solidFill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01663" y="2641600"/>
            <a:ext cx="8186737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The national landscape of K-12 online learning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rcRect l="5029" r="5867"/>
          <a:stretch>
            <a:fillRect/>
          </a:stretch>
        </p:blipFill>
        <p:spPr>
          <a:xfrm>
            <a:off x="0" y="0"/>
            <a:ext cx="922520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able-1-Categories-of-online-program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2700"/>
            <a:ext cx="9144000" cy="68706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-2-States-with-multi-district-full-time-online-schools.png"/>
          <p:cNvPicPr>
            <a:picLocks noChangeAspect="1"/>
          </p:cNvPicPr>
          <p:nvPr/>
        </p:nvPicPr>
        <p:blipFill>
          <a:blip r:embed="rId3"/>
          <a:srcRect t="2269" b="2269"/>
          <a:stretch>
            <a:fillRect/>
          </a:stretch>
        </p:blipFill>
        <p:spPr>
          <a:xfrm>
            <a:off x="0" y="0"/>
            <a:ext cx="9144000" cy="6925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1419225"/>
            <a:ext cx="91440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  <a:t>Numbers: full-time online schools</a:t>
            </a:r>
            <a:b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</a:b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  <a:t/>
            </a:r>
            <a:b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</a:b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  <a:t/>
            </a:r>
            <a:b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</a:br>
            <a:endParaRPr lang="en-US" dirty="0">
              <a:latin typeface="Arial" charset="0"/>
              <a:ea typeface="Geneva" charset="0"/>
              <a:cs typeface="Arial" charset="0"/>
            </a:endParaRP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2863850"/>
            <a:ext cx="8501063" cy="2628900"/>
          </a:xfrm>
        </p:spPr>
        <p:txBody>
          <a:bodyPr rtlCol="0">
            <a:normAutofit/>
          </a:bodyPr>
          <a:lstStyle/>
          <a:p>
            <a:pPr marL="514350" indent="-514350" eaLnBrk="1" fontAlgn="auto" hangingPunct="1">
              <a:spcAft>
                <a:spcPts val="0"/>
              </a:spcAft>
              <a:buFont typeface="Arial"/>
              <a:buChar char="•"/>
              <a:tabLst>
                <a:tab pos="1914525" algn="l"/>
              </a:tabLst>
              <a:defRPr/>
            </a:pP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n-ea"/>
                <a:cs typeface="+mn-cs"/>
              </a:rPr>
              <a:t>Available in 31 states and Washington DC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/>
              <a:buChar char="•"/>
              <a:tabLst>
                <a:tab pos="1914525" algn="l"/>
              </a:tabLst>
              <a:defRPr/>
            </a:pP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n-ea"/>
                <a:cs typeface="+mn-cs"/>
              </a:rPr>
              <a:t>Estimated 250,000 full-time online students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/>
              <a:buChar char="•"/>
              <a:tabLst>
                <a:tab pos="1914525" algn="l"/>
              </a:tabLst>
              <a:defRPr/>
            </a:pP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n-ea"/>
                <a:cs typeface="+mn-cs"/>
              </a:rPr>
              <a:t>5% annual increase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endParaRPr lang="en-US" dirty="0">
              <a:latin typeface="Arial" charset="0"/>
              <a:ea typeface="Geneva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-3-States-with-state-virtual-schools-or-state-led-initiatives.png"/>
          <p:cNvPicPr>
            <a:picLocks noChangeAspect="1"/>
          </p:cNvPicPr>
          <p:nvPr/>
        </p:nvPicPr>
        <p:blipFill>
          <a:blip r:embed="rId3"/>
          <a:srcRect t="1449" b="724"/>
          <a:stretch>
            <a:fillRect/>
          </a:stretch>
        </p:blipFill>
        <p:spPr>
          <a:xfrm>
            <a:off x="0" y="0"/>
            <a:ext cx="9144000" cy="68745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57200" y="1419225"/>
            <a:ext cx="86868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  <a:t>Numbers: state virtual schools</a:t>
            </a:r>
            <a:b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</a:b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  <a:t/>
            </a:r>
            <a:b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</a:br>
            <a:endParaRPr lang="en-US" dirty="0">
              <a:latin typeface="Arial" charset="0"/>
              <a:ea typeface="Geneva" charset="0"/>
              <a:cs typeface="Arial" charset="0"/>
            </a:endParaRP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2390775"/>
            <a:ext cx="8229600" cy="3343275"/>
          </a:xfrm>
        </p:spPr>
        <p:txBody>
          <a:bodyPr rtlCol="0">
            <a:noAutofit/>
          </a:bodyPr>
          <a:lstStyle/>
          <a:p>
            <a:pPr marL="514350" indent="-514350" eaLnBrk="1" fontAlgn="auto" hangingPunct="1">
              <a:spcAft>
                <a:spcPts val="0"/>
              </a:spcAft>
              <a:buFont typeface="Arial"/>
              <a:buChar char="•"/>
              <a:tabLst>
                <a:tab pos="1914525" algn="l"/>
              </a:tabLst>
              <a:defRPr/>
            </a:pP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n-ea"/>
                <a:cs typeface="+mn-cs"/>
              </a:rPr>
              <a:t>536,000 course enrollments in state virtual schools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/>
              <a:buChar char="•"/>
              <a:tabLst>
                <a:tab pos="1914525" algn="l"/>
              </a:tabLst>
              <a:defRPr/>
            </a:pP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n-ea"/>
                <a:cs typeface="+mn-cs"/>
              </a:rPr>
              <a:t>19% annual increase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/>
              <a:buChar char="•"/>
              <a:tabLst>
                <a:tab pos="1914525" algn="l"/>
              </a:tabLst>
              <a:defRPr/>
            </a:pP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n-ea"/>
                <a:cs typeface="+mn-cs"/>
              </a:rPr>
              <a:t>FLVS and North Carolina account for much of the total increase</a:t>
            </a:r>
            <a:endParaRPr lang="en-US" u="sng" dirty="0" smtClean="0">
              <a:solidFill>
                <a:srgbClr val="FF0000"/>
              </a:solidFill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endParaRPr lang="en-US" dirty="0">
              <a:latin typeface="Arial" charset="0"/>
              <a:ea typeface="Geneva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rcRect l="5839" r="4088"/>
          <a:stretch>
            <a:fillRect/>
          </a:stretch>
        </p:blipFill>
        <p:spPr>
          <a:xfrm>
            <a:off x="0" y="246974"/>
            <a:ext cx="9162702" cy="63772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able-6-Consortium-program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3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8229600" cy="138588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eaLnBrk="1" hangingPunct="1"/>
            <a:r>
              <a:rPr lang="en-US" b="1" smtClean="0">
                <a:solidFill>
                  <a:srgbClr val="262626"/>
                </a:solidFill>
              </a:rPr>
              <a:t>Single district programs</a:t>
            </a:r>
            <a:r>
              <a:rPr lang="en-US" sz="3200" smtClean="0"/>
              <a:t/>
            </a:r>
            <a:br>
              <a:rPr lang="en-US" sz="3200" smtClean="0"/>
            </a:br>
            <a:r>
              <a:rPr lang="en-US" sz="3200" smtClean="0"/>
              <a:t/>
            </a:r>
            <a:br>
              <a:rPr lang="en-US" sz="3200" smtClean="0"/>
            </a:br>
            <a:endParaRPr lang="en-US" sz="3200" smtClean="0"/>
          </a:p>
        </p:txBody>
      </p:sp>
      <p:sp>
        <p:nvSpPr>
          <p:cNvPr id="3" name="TextBox 2"/>
          <p:cNvSpPr txBox="1"/>
          <p:nvPr/>
        </p:nvSpPr>
        <p:spPr>
          <a:xfrm>
            <a:off x="0" y="1866900"/>
            <a:ext cx="8815388" cy="27511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514350" indent="-51435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tabLst>
                <a:tab pos="1914525" algn="l"/>
              </a:tabLst>
              <a:defRPr/>
            </a:pPr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Number unknown</a:t>
            </a:r>
          </a:p>
          <a:p>
            <a:pPr marL="514350" indent="-51435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tabLst>
                <a:tab pos="1914525" algn="l"/>
              </a:tabLst>
              <a:defRPr/>
            </a:pPr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About 50% of districts with some online program</a:t>
            </a:r>
          </a:p>
          <a:p>
            <a:pPr marL="514350" indent="-51435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tabLst>
                <a:tab pos="1914525" algn="l"/>
              </a:tabLst>
              <a:defRPr/>
            </a:pPr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Often involves: </a:t>
            </a:r>
            <a:b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</a:br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Blended or hybrid instead of fully online </a:t>
            </a:r>
            <a:b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</a:br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Credit recovery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 as </a:t>
            </a:r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a leading driver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rcRect l="3092" t="37895" r="3534"/>
          <a:stretch>
            <a:fillRect/>
          </a:stretch>
        </p:blipFill>
        <p:spPr>
          <a:xfrm>
            <a:off x="-29145" y="5598615"/>
            <a:ext cx="9173145" cy="1280176"/>
          </a:xfrm>
          <a:prstGeom prst="rect">
            <a:avLst/>
          </a:prstGeom>
        </p:spPr>
      </p:pic>
      <p:pic>
        <p:nvPicPr>
          <p:cNvPr id="5" name="Picture 4" descr="ECA_KP11cover_v3.pdf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4"/>
              <a:srcRect l="4248" t="3357" r="4248" b="5874"/>
              <a:stretch>
                <a:fillRect/>
              </a:stretch>
            </p:blipFill>
          </mc:Choice>
          <mc:Fallback xmlns:ma="http://schemas.microsoft.com/office/mac/drawingml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      <p:blipFill>
              <a:blip r:embed="rId5"/>
              <a:srcRect l="4248" t="3357" r="4248" b="5874"/>
              <a:stretch>
                <a:fillRect/>
              </a:stretch>
            </p:blipFill>
          </mc:Fallback>
        </mc:AlternateContent>
        <p:spPr>
          <a:xfrm>
            <a:off x="2486873" y="0"/>
            <a:ext cx="4382091" cy="5598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0163" y="0"/>
            <a:ext cx="91741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3" descr="logo.png"/>
          <p:cNvPicPr>
            <a:picLocks noChangeAspect="1"/>
          </p:cNvPicPr>
          <p:nvPr/>
        </p:nvPicPr>
        <p:blipFill>
          <a:blip r:embed="rId3"/>
          <a:srcRect t="14999"/>
          <a:stretch>
            <a:fillRect/>
          </a:stretch>
        </p:blipFill>
        <p:spPr bwMode="auto">
          <a:xfrm>
            <a:off x="5778500" y="0"/>
            <a:ext cx="33655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Diagram 5"/>
          <p:cNvGraphicFramePr/>
          <p:nvPr/>
        </p:nvGraphicFramePr>
        <p:xfrm>
          <a:off x="350889" y="1554480"/>
          <a:ext cx="8103865" cy="4963022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0" y="334963"/>
            <a:ext cx="5476875" cy="10763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District online learning progression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1"/>
          <p:cNvSpPr txBox="1">
            <a:spLocks noChangeArrowheads="1"/>
          </p:cNvSpPr>
          <p:nvPr/>
        </p:nvSpPr>
        <p:spPr bwMode="auto">
          <a:xfrm>
            <a:off x="685800" y="76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  <a:sym typeface="Arial Unicode MS" charset="0"/>
              </a:rPr>
              <a:t>Definition of blended learning</a:t>
            </a:r>
          </a:p>
        </p:txBody>
      </p:sp>
      <p:sp>
        <p:nvSpPr>
          <p:cNvPr id="27" name="Rectangle 1"/>
          <p:cNvSpPr txBox="1">
            <a:spLocks noChangeArrowheads="1"/>
          </p:cNvSpPr>
          <p:nvPr/>
        </p:nvSpPr>
        <p:spPr bwMode="auto">
          <a:xfrm>
            <a:off x="692150" y="1600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2400">
                <a:solidFill>
                  <a:srgbClr val="000000"/>
                </a:solidFill>
                <a:latin typeface="Calibri" charset="0"/>
                <a:ea typeface="ヒラギノ明朝 ProN W3" charset="-128"/>
                <a:cs typeface="ヒラギノ明朝 ProN W3" charset="-128"/>
                <a:sym typeface="Arial Unicode MS" charset="0"/>
              </a:rPr>
              <a:t>Any time a student learns in part in a supervised brick-and-mortar place away from home</a:t>
            </a:r>
          </a:p>
        </p:txBody>
      </p:sp>
      <p:sp>
        <p:nvSpPr>
          <p:cNvPr id="29" name="Rectangle 1"/>
          <p:cNvSpPr txBox="1">
            <a:spLocks noChangeArrowheads="1"/>
          </p:cNvSpPr>
          <p:nvPr/>
        </p:nvSpPr>
        <p:spPr bwMode="auto">
          <a:xfrm>
            <a:off x="609600" y="32004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2400">
                <a:latin typeface="Calibri" charset="0"/>
                <a:ea typeface="ヒラギノ明朝 ProN W3" charset="-128"/>
                <a:cs typeface="ヒラギノ明朝 ProN W3" charset="-128"/>
                <a:sym typeface="Arial Unicode MS" charset="0"/>
              </a:rPr>
              <a:t>At least in part through online delivery, with some element of student control over time, place, path and/or pace</a:t>
            </a:r>
          </a:p>
        </p:txBody>
      </p:sp>
      <p:sp>
        <p:nvSpPr>
          <p:cNvPr id="8" name="Cross 7"/>
          <p:cNvSpPr/>
          <p:nvPr/>
        </p:nvSpPr>
        <p:spPr>
          <a:xfrm>
            <a:off x="2301875" y="4953000"/>
            <a:ext cx="1066800" cy="1066800"/>
          </a:xfrm>
          <a:prstGeom prst="plus">
            <a:avLst>
              <a:gd name="adj" fmla="val 36688"/>
            </a:avLst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27" name="Picture 3" descr="C:\Users\Heather\AppData\Local\Microsoft\Windows\Temporary Internet Files\Content.IE5\U3HLKNXC\MC900382578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4724400"/>
            <a:ext cx="152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C:\Program Files (x86)\Microsoft Office\MEDIA\CAGCAT10\j0195384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73475" y="4813300"/>
            <a:ext cx="1431925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Rectangle 1"/>
          <p:cNvSpPr txBox="1">
            <a:spLocks noChangeArrowheads="1"/>
          </p:cNvSpPr>
          <p:nvPr/>
        </p:nvSpPr>
        <p:spPr bwMode="auto">
          <a:xfrm>
            <a:off x="609600" y="24384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2400" u="sng">
                <a:solidFill>
                  <a:srgbClr val="000000"/>
                </a:solidFill>
                <a:latin typeface="Calibri" charset="0"/>
                <a:ea typeface="ヒラギノ明朝 ProN W3" charset="-128"/>
                <a:cs typeface="ヒラギノ明朝 ProN W3" charset="-128"/>
                <a:sym typeface="Arial Unicode MS" charset="0"/>
              </a:rPr>
              <a:t>and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10200" y="3733800"/>
            <a:ext cx="1371600" cy="3292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800" b="1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=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7162800" y="4953000"/>
            <a:ext cx="1905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3000" b="1">
                <a:latin typeface="Calibri" charset="0"/>
              </a:rPr>
              <a:t>Blended learning</a:t>
            </a:r>
          </a:p>
        </p:txBody>
      </p:sp>
      <p:sp>
        <p:nvSpPr>
          <p:cNvPr id="59403" name="Rectangle 4"/>
          <p:cNvSpPr>
            <a:spLocks/>
          </p:cNvSpPr>
          <p:nvPr/>
        </p:nvSpPr>
        <p:spPr bwMode="auto">
          <a:xfrm>
            <a:off x="3124200" y="6502400"/>
            <a:ext cx="29210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>
            <a:prstTxWarp prst="textNoShape">
              <a:avLst/>
            </a:prstTxWarp>
          </a:bodyPr>
          <a:lstStyle/>
          <a:p>
            <a:pPr algn="ctr"/>
            <a:r>
              <a:rPr lang="en-US" sz="1400">
                <a:latin typeface="Calibri" charset="0"/>
                <a:ea typeface="Times New Roman" charset="0"/>
                <a:cs typeface="Times New Roman" charset="0"/>
                <a:sym typeface="Times New Roman" charset="0"/>
              </a:rPr>
              <a:t>Copyright Innosight Institute,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9" grpId="0"/>
      <p:bldP spid="8" grpId="0" animBg="1"/>
      <p:bldP spid="32" grpId="0"/>
      <p:bldP spid="1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b="1" smtClean="0"/>
              <a:t>Blended learning is not…</a:t>
            </a:r>
          </a:p>
        </p:txBody>
      </p:sp>
      <p:sp>
        <p:nvSpPr>
          <p:cNvPr id="4" name="Rectangle 3"/>
          <p:cNvSpPr/>
          <p:nvPr/>
        </p:nvSpPr>
        <p:spPr>
          <a:xfrm>
            <a:off x="-25146" y="6126163"/>
            <a:ext cx="6085521" cy="375026"/>
          </a:xfrm>
          <a:prstGeom prst="rect">
            <a:avLst/>
          </a:prstGeom>
          <a:gradFill flip="none" rotWithShape="1">
            <a:gsLst>
              <a:gs pos="38000">
                <a:srgbClr val="B81826"/>
              </a:gs>
              <a:gs pos="100000">
                <a:srgbClr val="FFFFFF"/>
              </a:gs>
            </a:gsLst>
            <a:path path="circle">
              <a:fillToRect l="100000" t="100000"/>
            </a:path>
            <a:tileRect r="-100000" b="-100000"/>
          </a:gradFill>
          <a:effectLst>
            <a:outerShdw blurRad="40000" dist="23000" dir="5400000" rotWithShape="0">
              <a:srgbClr val="000000">
                <a:alpha val="35000"/>
              </a:srgbClr>
            </a:outerShdw>
            <a:softEdge rad="762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349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61075" y="5734050"/>
            <a:ext cx="2146300" cy="860425"/>
          </a:xfrm>
          <a:prstGeom prst="rect">
            <a:avLst/>
          </a:prstGeom>
          <a:noFill/>
          <a:ln w="25400">
            <a:noFill/>
            <a:round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8248150" y="6118772"/>
            <a:ext cx="1068734" cy="375026"/>
          </a:xfrm>
          <a:prstGeom prst="rect">
            <a:avLst/>
          </a:prstGeom>
          <a:gradFill flip="none" rotWithShape="1">
            <a:gsLst>
              <a:gs pos="36000">
                <a:srgbClr val="B81826"/>
              </a:gs>
              <a:gs pos="100000">
                <a:srgbClr val="FFFFFF"/>
              </a:gs>
            </a:gsLst>
            <a:lin ang="0" scaled="1"/>
            <a:tileRect/>
          </a:gradFill>
          <a:effectLst>
            <a:outerShdw blurRad="40000" dist="23000" dir="5400000" rotWithShape="0">
              <a:srgbClr val="000000">
                <a:alpha val="35000"/>
              </a:srgbClr>
            </a:outerShdw>
            <a:softEdge rad="762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85800" y="1447800"/>
            <a:ext cx="7562850" cy="375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227013" indent="-227013">
              <a:buFont typeface="Arial" charset="0"/>
              <a:buChar char="•"/>
            </a:pPr>
            <a:r>
              <a:rPr lang="en-US" sz="3400">
                <a:solidFill>
                  <a:srgbClr val="000000"/>
                </a:solidFill>
                <a:latin typeface="Calibri" charset="0"/>
              </a:rPr>
              <a:t>Where teacher uses electronic white board with online curriculum to lecture</a:t>
            </a:r>
          </a:p>
          <a:p>
            <a:pPr marL="227013" indent="-227013"/>
            <a:endParaRPr lang="en-US" sz="3400">
              <a:solidFill>
                <a:srgbClr val="000000"/>
              </a:solidFill>
              <a:latin typeface="Calibri" charset="0"/>
            </a:endParaRPr>
          </a:p>
          <a:p>
            <a:pPr marL="227013" indent="-227013">
              <a:buFont typeface="Arial" charset="0"/>
              <a:buChar char="•"/>
            </a:pPr>
            <a:r>
              <a:rPr lang="en-US" sz="3400">
                <a:solidFill>
                  <a:srgbClr val="000000"/>
                </a:solidFill>
                <a:latin typeface="Calibri" charset="0"/>
              </a:rPr>
              <a:t>Where student uses online textbooks instead of hardcopy ones</a:t>
            </a:r>
          </a:p>
          <a:p>
            <a:pPr marL="227013" indent="-227013">
              <a:buFont typeface="Arial" charset="0"/>
              <a:buChar char="•"/>
            </a:pPr>
            <a:endParaRPr lang="en-US" sz="3400">
              <a:solidFill>
                <a:srgbClr val="000000"/>
              </a:solidFill>
              <a:latin typeface="Calibri" charset="0"/>
            </a:endParaRPr>
          </a:p>
          <a:p>
            <a:pPr marL="227013" indent="-227013">
              <a:buFont typeface="Arial" charset="0"/>
              <a:buChar char="•"/>
            </a:pPr>
            <a:r>
              <a:rPr lang="en-US" sz="3400">
                <a:solidFill>
                  <a:srgbClr val="000000"/>
                </a:solidFill>
                <a:latin typeface="Calibri" charset="0"/>
              </a:rPr>
              <a:t>1:1 laptops/devices in and of themselves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10585" y="965200"/>
            <a:ext cx="9154585" cy="4269276"/>
            <a:chOff x="0" y="1384300"/>
            <a:chExt cx="9154585" cy="4269276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384300"/>
              <a:ext cx="9144000" cy="3968151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/>
            <a:srcRect l="1959"/>
            <a:stretch>
              <a:fillRect/>
            </a:stretch>
          </p:blipFill>
          <p:spPr>
            <a:xfrm>
              <a:off x="2927" y="5336076"/>
              <a:ext cx="9151658" cy="317500"/>
            </a:xfrm>
            <a:prstGeom prst="rect">
              <a:avLst/>
            </a:prstGeom>
          </p:spPr>
        </p:pic>
      </p:grpSp>
      <p:sp>
        <p:nvSpPr>
          <p:cNvPr id="5" name="TextBox 4"/>
          <p:cNvSpPr txBox="1"/>
          <p:nvPr/>
        </p:nvSpPr>
        <p:spPr>
          <a:xfrm>
            <a:off x="406400" y="154003"/>
            <a:ext cx="568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Blended learning dimensions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45467" y="5435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-14006" y="1130305"/>
            <a:ext cx="9158006" cy="3272350"/>
            <a:chOff x="-14006" y="1113372"/>
            <a:chExt cx="9158006" cy="327235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/>
            <a:srcRect b="26832"/>
            <a:stretch>
              <a:fillRect/>
            </a:stretch>
          </p:blipFill>
          <p:spPr>
            <a:xfrm>
              <a:off x="0" y="1113372"/>
              <a:ext cx="9144000" cy="2903354"/>
            </a:xfrm>
            <a:prstGeom prst="rect">
              <a:avLst/>
            </a:prstGeom>
          </p:spPr>
        </p:pic>
        <p:grpSp>
          <p:nvGrpSpPr>
            <p:cNvPr id="7" name="Group 6"/>
            <p:cNvGrpSpPr/>
            <p:nvPr/>
          </p:nvGrpSpPr>
          <p:grpSpPr>
            <a:xfrm>
              <a:off x="-14006" y="1634072"/>
              <a:ext cx="9158006" cy="2751650"/>
              <a:chOff x="-14006" y="1634072"/>
              <a:chExt cx="9158006" cy="2751650"/>
            </a:xfrm>
          </p:grpSpPr>
          <p:pic>
            <p:nvPicPr>
              <p:cNvPr id="3" name="Picture 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1634072"/>
                <a:ext cx="9144000" cy="2468016"/>
              </a:xfrm>
              <a:prstGeom prst="rect">
                <a:avLst/>
              </a:prstGeom>
            </p:spPr>
          </p:pic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5"/>
              <a:srcRect l="1959"/>
              <a:stretch>
                <a:fillRect/>
              </a:stretch>
            </p:blipFill>
            <p:spPr>
              <a:xfrm>
                <a:off x="-14006" y="4068222"/>
                <a:ext cx="9151658" cy="3175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45467" y="5435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0" y="605382"/>
            <a:ext cx="9144000" cy="4858422"/>
            <a:chOff x="0" y="1384300"/>
            <a:chExt cx="9144000" cy="4858422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/>
            <a:srcRect b="26832"/>
            <a:stretch>
              <a:fillRect/>
            </a:stretch>
          </p:blipFill>
          <p:spPr>
            <a:xfrm>
              <a:off x="0" y="1384300"/>
              <a:ext cx="9144000" cy="2903354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936034"/>
              <a:ext cx="9144000" cy="430668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rcRect r="2107"/>
          <a:stretch>
            <a:fillRect/>
          </a:stretch>
        </p:blipFill>
        <p:spPr>
          <a:xfrm>
            <a:off x="1" y="0"/>
            <a:ext cx="9143999" cy="6889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rcRect r="2017"/>
          <a:stretch>
            <a:fillRect/>
          </a:stretch>
        </p:blipFill>
        <p:spPr>
          <a:xfrm>
            <a:off x="0" y="0"/>
            <a:ext cx="9143999" cy="68314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1" y="417226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4000" b="1" i="1" dirty="0" smtClean="0"/>
              <a:t>Agenda</a:t>
            </a:r>
          </a:p>
        </p:txBody>
      </p:sp>
      <p:sp>
        <p:nvSpPr>
          <p:cNvPr id="4" name="Rectangle 3"/>
          <p:cNvSpPr/>
          <p:nvPr/>
        </p:nvSpPr>
        <p:spPr>
          <a:xfrm>
            <a:off x="2" y="1942665"/>
            <a:ext cx="91439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b="1" i="1" dirty="0" smtClean="0"/>
              <a:t>Why?</a:t>
            </a:r>
          </a:p>
        </p:txBody>
      </p:sp>
      <p:sp>
        <p:nvSpPr>
          <p:cNvPr id="5" name="Rectangle 4"/>
          <p:cNvSpPr/>
          <p:nvPr/>
        </p:nvSpPr>
        <p:spPr>
          <a:xfrm>
            <a:off x="2" y="3008383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b="1" i="1" dirty="0" smtClean="0"/>
              <a:t>What?</a:t>
            </a:r>
          </a:p>
        </p:txBody>
      </p:sp>
      <p:sp>
        <p:nvSpPr>
          <p:cNvPr id="6" name="Rectangle 5"/>
          <p:cNvSpPr/>
          <p:nvPr/>
        </p:nvSpPr>
        <p:spPr>
          <a:xfrm>
            <a:off x="1" y="4070212"/>
            <a:ext cx="91439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b="1" i="1" dirty="0" smtClean="0"/>
              <a:t>How?</a:t>
            </a:r>
          </a:p>
        </p:txBody>
      </p:sp>
      <p:sp>
        <p:nvSpPr>
          <p:cNvPr id="7" name="Rectangle 6"/>
          <p:cNvSpPr/>
          <p:nvPr/>
        </p:nvSpPr>
        <p:spPr>
          <a:xfrm>
            <a:off x="4" y="5198533"/>
            <a:ext cx="91439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b="1" i="1" dirty="0" smtClean="0"/>
              <a:t>What does it mean?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769938" y="550863"/>
            <a:ext cx="7488237" cy="1143000"/>
          </a:xfrm>
        </p:spPr>
        <p:txBody>
          <a:bodyPr/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Quality and accountability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  <a:t> </a:t>
            </a:r>
            <a:b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</a:b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  <a:t/>
            </a:r>
            <a:b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</a:b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  <a:t/>
            </a:r>
            <a:b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</a:b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  <a:t/>
            </a:r>
            <a:b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</a:b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  <a:t/>
            </a:r>
            <a:b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</a:b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  <a:t/>
            </a:r>
            <a:b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</a:br>
            <a:endParaRPr lang="en-US" dirty="0">
              <a:latin typeface="Arial" charset="0"/>
              <a:ea typeface="Geneva" charset="0"/>
              <a:cs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82133" y="2878667"/>
            <a:ext cx="45159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Does online learning work?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Screen shot 2011-09-06 at 6.22.52 PM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694238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1" name="Picture 4" descr="Screen shot 2011-09-06 at 6.22.30 PM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8988" y="1520825"/>
            <a:ext cx="8355012" cy="533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1-09-19 at 5.17.31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7833"/>
            <a:ext cx="9144000" cy="1873541"/>
          </a:xfrm>
          <a:prstGeom prst="rect">
            <a:avLst/>
          </a:prstGeom>
        </p:spPr>
      </p:pic>
      <p:pic>
        <p:nvPicPr>
          <p:cNvPr id="5" name="Picture 4" descr="Screen shot 2011-09-19 at 5.15.16 PM.png"/>
          <p:cNvPicPr>
            <a:picLocks noChangeAspect="1"/>
          </p:cNvPicPr>
          <p:nvPr/>
        </p:nvPicPr>
        <p:blipFill>
          <a:blip r:embed="rId4"/>
          <a:srcRect b="17106"/>
          <a:stretch>
            <a:fillRect/>
          </a:stretch>
        </p:blipFill>
        <p:spPr>
          <a:xfrm>
            <a:off x="438150" y="1926148"/>
            <a:ext cx="8267700" cy="48742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9048" y="567443"/>
            <a:ext cx="7179748" cy="62905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6651" y="0"/>
            <a:ext cx="7467600" cy="609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178796" y="5994400"/>
            <a:ext cx="95410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Source: </a:t>
            </a:r>
          </a:p>
          <a:p>
            <a:r>
              <a:rPr lang="en-US" sz="1400" b="1" dirty="0" smtClean="0"/>
              <a:t>MN State </a:t>
            </a:r>
          </a:p>
          <a:p>
            <a:r>
              <a:rPr lang="en-US" sz="1400" b="1" dirty="0" smtClean="0"/>
              <a:t>Audit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2186" y="592655"/>
            <a:ext cx="5735409" cy="6248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rcRect l="16168" b="12632"/>
          <a:stretch>
            <a:fillRect/>
          </a:stretch>
        </p:blipFill>
        <p:spPr>
          <a:xfrm>
            <a:off x="1337841" y="0"/>
            <a:ext cx="6366823" cy="56618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89342" y="5994400"/>
            <a:ext cx="14546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Source: </a:t>
            </a:r>
          </a:p>
          <a:p>
            <a:r>
              <a:rPr lang="en-US" sz="1400" b="1" dirty="0" smtClean="0"/>
              <a:t>MN State Audit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5" descr="Screen shot 2011-06-14 at 4.11.57 PM.png"/>
          <p:cNvPicPr>
            <a:picLocks noChangeAspect="1"/>
          </p:cNvPicPr>
          <p:nvPr/>
        </p:nvPicPr>
        <p:blipFill>
          <a:blip r:embed="rId3"/>
          <a:srcRect t="6372" b="4779"/>
          <a:stretch>
            <a:fillRect/>
          </a:stretch>
        </p:blipFill>
        <p:spPr bwMode="auto">
          <a:xfrm>
            <a:off x="776288" y="101598"/>
            <a:ext cx="7596187" cy="6089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249333" y="6334667"/>
            <a:ext cx="30065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Source: Education Sector</a:t>
            </a:r>
            <a:endParaRPr lang="en-US" b="1" dirty="0"/>
          </a:p>
        </p:txBody>
      </p:sp>
      <p:sp>
        <p:nvSpPr>
          <p:cNvPr id="4" name="Rectangle 3"/>
          <p:cNvSpPr/>
          <p:nvPr/>
        </p:nvSpPr>
        <p:spPr>
          <a:xfrm>
            <a:off x="4210187" y="3244334"/>
            <a:ext cx="7236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Andy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769938" y="550863"/>
            <a:ext cx="7488237" cy="1143000"/>
          </a:xfrm>
        </p:spPr>
        <p:txBody>
          <a:bodyPr/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How to address accountability and outcomes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  <a:t> </a:t>
            </a:r>
            <a:b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</a:b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  <a:t/>
            </a:r>
            <a:b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</a:b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  <a:t/>
            </a:r>
            <a:b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</a:b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  <a:t/>
            </a:r>
            <a:b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</a:b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  <a:t/>
            </a:r>
            <a:b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</a:b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  <a:t/>
            </a:r>
            <a:b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</a:br>
            <a:endParaRPr lang="en-US" dirty="0">
              <a:latin typeface="Arial" charset="0"/>
              <a:ea typeface="Geneva" charset="0"/>
              <a:cs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82133" y="2878667"/>
            <a:ext cx="435573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School/district perspective</a:t>
            </a:r>
          </a:p>
          <a:p>
            <a:endParaRPr lang="en-US" sz="2800" dirty="0" smtClean="0"/>
          </a:p>
          <a:p>
            <a:r>
              <a:rPr lang="en-US" sz="2800" dirty="0" smtClean="0"/>
              <a:t>State perspective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eLearningFramework_Slides_v3_Page_0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471" y="0"/>
            <a:ext cx="8875058" cy="6858000"/>
          </a:xfrm>
          <a:prstGeom prst="rect">
            <a:avLst/>
          </a:prstGeom>
        </p:spPr>
      </p:pic>
      <p:sp>
        <p:nvSpPr>
          <p:cNvPr id="78851" name="TextBox 6"/>
          <p:cNvSpPr txBox="1">
            <a:spLocks noChangeArrowheads="1"/>
          </p:cNvSpPr>
          <p:nvPr/>
        </p:nvSpPr>
        <p:spPr bwMode="auto">
          <a:xfrm>
            <a:off x="1143000" y="2209800"/>
            <a:ext cx="1841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95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769938" y="550863"/>
            <a:ext cx="7488237" cy="1143000"/>
          </a:xfrm>
        </p:spPr>
        <p:txBody>
          <a:bodyPr/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State oversight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  <a:t> </a:t>
            </a:r>
            <a:b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</a:b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  <a:t/>
            </a:r>
            <a:b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</a:b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  <a:t/>
            </a:r>
            <a:b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</a:b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  <a:t/>
            </a:r>
            <a:b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</a:b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  <a:t/>
            </a:r>
            <a:b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</a:b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  <a:t/>
            </a:r>
            <a:b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</a:br>
            <a:endParaRPr lang="en-US" dirty="0">
              <a:latin typeface="Arial" charset="0"/>
              <a:ea typeface="Geneva" charset="0"/>
              <a:cs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607" y="1832227"/>
            <a:ext cx="8350263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2800" dirty="0" smtClean="0"/>
              <a:t>   Outcomes-based</a:t>
            </a:r>
          </a:p>
          <a:p>
            <a:pPr lvl="1"/>
            <a:r>
              <a:rPr lang="en-US" sz="2800" dirty="0" smtClean="0"/>
              <a:t> At course level this means end of course exams</a:t>
            </a:r>
          </a:p>
          <a:p>
            <a:pPr lvl="1"/>
            <a:r>
              <a:rPr lang="en-US" sz="2800" dirty="0" smtClean="0"/>
              <a:t> Student growth models</a:t>
            </a:r>
          </a:p>
          <a:p>
            <a:pPr lvl="1"/>
            <a:endParaRPr lang="en-US" sz="2800" dirty="0" smtClean="0"/>
          </a:p>
          <a:p>
            <a:pPr>
              <a:buFont typeface="Arial"/>
              <a:buChar char="•"/>
            </a:pPr>
            <a:r>
              <a:rPr lang="en-US" sz="2800" dirty="0" smtClean="0"/>
              <a:t>   Data aggregation and disaggregation</a:t>
            </a:r>
          </a:p>
          <a:p>
            <a:pPr>
              <a:buFont typeface="Arial"/>
              <a:buChar char="•"/>
            </a:pPr>
            <a:endParaRPr lang="en-US" sz="2800" dirty="0" smtClean="0"/>
          </a:p>
          <a:p>
            <a:pPr>
              <a:buFont typeface="Arial"/>
              <a:buChar char="•"/>
            </a:pPr>
            <a:r>
              <a:rPr lang="en-US" sz="2800" dirty="0" smtClean="0"/>
              <a:t>   Ramifications for poorly performing providers</a:t>
            </a:r>
          </a:p>
          <a:p>
            <a:pPr>
              <a:buFont typeface="Arial"/>
              <a:buChar char="•"/>
            </a:pPr>
            <a:endParaRPr lang="en-US" sz="2800" dirty="0" smtClean="0"/>
          </a:p>
          <a:p>
            <a:pPr>
              <a:buFont typeface="Arial"/>
              <a:buChar char="•"/>
            </a:pPr>
            <a:r>
              <a:rPr lang="en-US" sz="2800" dirty="0" smtClean="0"/>
              <a:t>   Transparency of information and actions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ChangeArrowheads="1"/>
          </p:cNvSpPr>
          <p:nvPr/>
        </p:nvSpPr>
        <p:spPr bwMode="auto">
          <a:xfrm>
            <a:off x="514350" y="171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endParaRPr lang="en-US">
              <a:latin typeface="Calibri" charset="0"/>
            </a:endParaRPr>
          </a:p>
        </p:txBody>
      </p:sp>
      <p:graphicFrame>
        <p:nvGraphicFramePr>
          <p:cNvPr id="7" name="Object 3"/>
          <p:cNvGraphicFramePr>
            <a:graphicFrameLocks noChangeAspect="1"/>
          </p:cNvGraphicFramePr>
          <p:nvPr/>
        </p:nvGraphicFramePr>
        <p:xfrm>
          <a:off x="1371600" y="659606"/>
          <a:ext cx="6629400" cy="47418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1" y="0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prstTxWarp prst="textNoShape">
              <a:avLst/>
            </a:prstTxWarp>
            <a:spAutoFit/>
          </a:bodyPr>
          <a:lstStyle/>
          <a:p>
            <a:pPr algn="ctr"/>
            <a:r>
              <a:rPr lang="en-US" sz="4400" b="1" dirty="0" smtClean="0"/>
              <a:t>Small school opportunity gap</a:t>
            </a:r>
            <a:endParaRPr lang="en-US" sz="1100" dirty="0" smtClean="0">
              <a:latin typeface="Verdana" charset="0"/>
              <a:ea typeface="Times New Roman" charset="0"/>
              <a:cs typeface="Times New Roman" charset="0"/>
            </a:endParaRPr>
          </a:p>
        </p:txBody>
      </p:sp>
      <p:graphicFrame>
        <p:nvGraphicFramePr>
          <p:cNvPr id="157737" name="Group 41"/>
          <p:cNvGraphicFramePr>
            <a:graphicFrameLocks noGrp="1"/>
          </p:cNvGraphicFramePr>
          <p:nvPr/>
        </p:nvGraphicFramePr>
        <p:xfrm>
          <a:off x="380997" y="5204088"/>
          <a:ext cx="5104166" cy="1493520"/>
        </p:xfrm>
        <a:graphic>
          <a:graphicData uri="http://schemas.openxmlformats.org/drawingml/2006/table">
            <a:tbl>
              <a:tblPr/>
              <a:tblGrid>
                <a:gridCol w="1378303"/>
                <a:gridCol w="1341438"/>
                <a:gridCol w="1192212"/>
                <a:gridCol w="1192213"/>
              </a:tblGrid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10" charset="0"/>
                          <a:ea typeface="Times New Roman" pitchFamily="-110" charset="0"/>
                          <a:cs typeface="Times New Roman" pitchFamily="-110" charset="0"/>
                        </a:rPr>
                        <a:t>High School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10" charset="0"/>
                        <a:ea typeface="Times New Roman" pitchFamily="-110" charset="0"/>
                        <a:cs typeface="Times New Roman" pitchFamily="-110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10" charset="0"/>
                          <a:ea typeface="Times New Roman" pitchFamily="-110" charset="0"/>
                          <a:cs typeface="Times New Roman" pitchFamily="-110" charset="0"/>
                        </a:rPr>
                        <a:t>Student Enrollment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10" charset="0"/>
                        <a:ea typeface="Times New Roman" pitchFamily="-110" charset="0"/>
                        <a:cs typeface="Times New Roman" pitchFamily="-110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10" charset="0"/>
                          <a:ea typeface="Times New Roman" pitchFamily="-110" charset="0"/>
                          <a:cs typeface="Times New Roman" pitchFamily="-110" charset="0"/>
                        </a:rPr>
                        <a:t>Courses Offered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10" charset="0"/>
                        <a:ea typeface="Times New Roman" pitchFamily="-110" charset="0"/>
                        <a:cs typeface="Times New Roman" pitchFamily="-110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10" charset="0"/>
                          <a:ea typeface="Times New Roman" pitchFamily="-110" charset="0"/>
                          <a:cs typeface="Times New Roman" pitchFamily="-110" charset="0"/>
                        </a:rPr>
                        <a:t>Opportunity Gap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10" charset="0"/>
                        <a:ea typeface="Times New Roman" pitchFamily="-110" charset="0"/>
                        <a:cs typeface="Times New Roman" pitchFamily="-110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10" charset="0"/>
                          <a:ea typeface="Times New Roman" pitchFamily="-110" charset="0"/>
                          <a:cs typeface="Times New Roman" pitchFamily="-110" charset="0"/>
                        </a:rPr>
                        <a:t>A.  Lone Star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10" charset="0"/>
                        <a:ea typeface="Times New Roman" pitchFamily="-110" charset="0"/>
                        <a:cs typeface="Times New Roman" pitchFamily="-110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10" charset="0"/>
                          <a:ea typeface="Times New Roman" pitchFamily="-110" charset="0"/>
                          <a:cs typeface="Times New Roman" pitchFamily="-110" charset="0"/>
                        </a:rPr>
                        <a:t>             49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10" charset="0"/>
                        <a:ea typeface="Times New Roman" pitchFamily="-110" charset="0"/>
                        <a:cs typeface="Times New Roman" pitchFamily="-110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10" charset="0"/>
                          <a:ea typeface="Times New Roman" pitchFamily="-110" charset="0"/>
                          <a:cs typeface="Times New Roman" pitchFamily="-110" charset="0"/>
                        </a:rPr>
                        <a:t>            34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10" charset="0"/>
                        <a:ea typeface="Times New Roman" pitchFamily="-110" charset="0"/>
                        <a:cs typeface="Times New Roman" pitchFamily="-110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10" charset="0"/>
                          <a:ea typeface="Times New Roman" pitchFamily="-110" charset="0"/>
                          <a:cs typeface="Times New Roman" pitchFamily="-110" charset="0"/>
                        </a:rPr>
                        <a:t>207-34 = 173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10" charset="0"/>
                        <a:ea typeface="Times New Roman" pitchFamily="-110" charset="0"/>
                        <a:cs typeface="Times New Roman" pitchFamily="-110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10" charset="0"/>
                          <a:ea typeface="Times New Roman" pitchFamily="-110" charset="0"/>
                          <a:cs typeface="Times New Roman" pitchFamily="-110" charset="0"/>
                        </a:rPr>
                        <a:t>B.  Soroco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10" charset="0"/>
                        <a:ea typeface="Times New Roman" pitchFamily="-110" charset="0"/>
                        <a:cs typeface="Times New Roman" pitchFamily="-110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10" charset="0"/>
                          <a:ea typeface="Times New Roman" pitchFamily="-110" charset="0"/>
                          <a:cs typeface="Times New Roman" pitchFamily="-110" charset="0"/>
                        </a:rPr>
                        <a:t>           138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10" charset="0"/>
                        <a:ea typeface="Times New Roman" pitchFamily="-110" charset="0"/>
                        <a:cs typeface="Times New Roman" pitchFamily="-110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10" charset="0"/>
                          <a:ea typeface="Times New Roman" pitchFamily="-110" charset="0"/>
                          <a:cs typeface="Times New Roman" pitchFamily="-110" charset="0"/>
                        </a:rPr>
                        <a:t>            48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10" charset="0"/>
                        <a:ea typeface="Times New Roman" pitchFamily="-110" charset="0"/>
                        <a:cs typeface="Times New Roman" pitchFamily="-110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10" charset="0"/>
                          <a:ea typeface="Times New Roman" pitchFamily="-110" charset="0"/>
                          <a:cs typeface="Times New Roman" pitchFamily="-110" charset="0"/>
                        </a:rPr>
                        <a:t>207-48 = 159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10" charset="0"/>
                        <a:ea typeface="Times New Roman" pitchFamily="-110" charset="0"/>
                        <a:cs typeface="Times New Roman" pitchFamily="-110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10" charset="0"/>
                          <a:ea typeface="Times New Roman" pitchFamily="-110" charset="0"/>
                          <a:cs typeface="Times New Roman" pitchFamily="-110" charset="0"/>
                        </a:rPr>
                        <a:t>C.  Salida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10" charset="0"/>
                        <a:ea typeface="Times New Roman" pitchFamily="-110" charset="0"/>
                        <a:cs typeface="Times New Roman" pitchFamily="-110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10" charset="0"/>
                          <a:ea typeface="Times New Roman" pitchFamily="-110" charset="0"/>
                          <a:cs typeface="Times New Roman" pitchFamily="-110" charset="0"/>
                        </a:rPr>
                        <a:t>           405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10" charset="0"/>
                        <a:ea typeface="Times New Roman" pitchFamily="-110" charset="0"/>
                        <a:cs typeface="Times New Roman" pitchFamily="-110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10" charset="0"/>
                          <a:ea typeface="Times New Roman" pitchFamily="-110" charset="0"/>
                          <a:cs typeface="Times New Roman" pitchFamily="-110" charset="0"/>
                        </a:rPr>
                        <a:t>            87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10" charset="0"/>
                        <a:ea typeface="Times New Roman" pitchFamily="-110" charset="0"/>
                        <a:cs typeface="Times New Roman" pitchFamily="-110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10" charset="0"/>
                          <a:ea typeface="Times New Roman" pitchFamily="-110" charset="0"/>
                          <a:cs typeface="Times New Roman" pitchFamily="-110" charset="0"/>
                        </a:rPr>
                        <a:t>207-87 = 120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10" charset="0"/>
                        <a:ea typeface="Times New Roman" pitchFamily="-110" charset="0"/>
                        <a:cs typeface="Times New Roman" pitchFamily="-110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10" charset="0"/>
                          <a:ea typeface="Times New Roman" pitchFamily="-110" charset="0"/>
                          <a:cs typeface="Times New Roman" pitchFamily="-110" charset="0"/>
                        </a:rPr>
                        <a:t>D.  Grandview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10" charset="0"/>
                        <a:ea typeface="Times New Roman" pitchFamily="-110" charset="0"/>
                        <a:cs typeface="Times New Roman" pitchFamily="-110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10" charset="0"/>
                          <a:ea typeface="Times New Roman" pitchFamily="-110" charset="0"/>
                          <a:cs typeface="Times New Roman" pitchFamily="-110" charset="0"/>
                        </a:rPr>
                        <a:t>         2495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10" charset="0"/>
                        <a:ea typeface="Times New Roman" pitchFamily="-110" charset="0"/>
                        <a:cs typeface="Times New Roman" pitchFamily="-110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10" charset="0"/>
                          <a:ea typeface="Times New Roman" pitchFamily="-110" charset="0"/>
                          <a:cs typeface="Times New Roman" pitchFamily="-110" charset="0"/>
                        </a:rPr>
                        <a:t>          207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10" charset="0"/>
                        <a:ea typeface="Times New Roman" pitchFamily="-110" charset="0"/>
                        <a:cs typeface="Times New Roman" pitchFamily="-110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10" charset="0"/>
                          <a:ea typeface="Times New Roman" pitchFamily="-110" charset="0"/>
                          <a:cs typeface="Times New Roman" pitchFamily="-110" charset="0"/>
                        </a:rPr>
                        <a:t>N/A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10" charset="0"/>
                        <a:ea typeface="Times New Roman" pitchFamily="-110" charset="0"/>
                        <a:cs typeface="Times New Roman" pitchFamily="-110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589" name="Rectangle 37"/>
          <p:cNvSpPr>
            <a:spLocks noChangeArrowheads="1"/>
          </p:cNvSpPr>
          <p:nvPr/>
        </p:nvSpPr>
        <p:spPr bwMode="auto">
          <a:xfrm>
            <a:off x="514350" y="2663825"/>
            <a:ext cx="9144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  <a:spAutoFit/>
          </a:bodyPr>
          <a:lstStyle/>
          <a:p>
            <a:endParaRPr lang="en-US">
              <a:latin typeface="Calibri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518191" y="5559777"/>
            <a:ext cx="26258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0054"/>
                </a:solidFill>
              </a:rPr>
              <a:t>Source: </a:t>
            </a:r>
          </a:p>
          <a:p>
            <a:r>
              <a:rPr lang="en-US" dirty="0" smtClean="0">
                <a:solidFill>
                  <a:srgbClr val="000054"/>
                </a:solidFill>
              </a:rPr>
              <a:t>Colorado Online Learning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en-US">
              <a:ea typeface="+mn-ea"/>
              <a:cs typeface="+mn-cs"/>
            </a:endParaRPr>
          </a:p>
        </p:txBody>
      </p:sp>
      <p:pic>
        <p:nvPicPr>
          <p:cNvPr id="79875" name="Picture 5" descr="Screen shot 2011-08-31 at 11.18.28 AM.png"/>
          <p:cNvPicPr>
            <a:picLocks noChangeAspect="1" noChangeArrowheads="1"/>
          </p:cNvPicPr>
          <p:nvPr/>
        </p:nvPicPr>
        <p:blipFill>
          <a:blip r:embed="rId3"/>
          <a:srcRect t="11441"/>
          <a:stretch>
            <a:fillRect/>
          </a:stretch>
        </p:blipFill>
        <p:spPr bwMode="auto">
          <a:xfrm>
            <a:off x="0" y="0"/>
            <a:ext cx="9144000" cy="607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6" name="TextBox 3"/>
          <p:cNvSpPr txBox="1">
            <a:spLocks noChangeArrowheads="1"/>
          </p:cNvSpPr>
          <p:nvPr/>
        </p:nvSpPr>
        <p:spPr bwMode="auto">
          <a:xfrm>
            <a:off x="5084763" y="6262688"/>
            <a:ext cx="245268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800">
                <a:latin typeface="Calibri" charset="0"/>
              </a:rPr>
              <a:t>Source: iNACOL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2913" y="1312863"/>
            <a:ext cx="8701087" cy="1960562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n-ea"/>
                <a:cs typeface="+mn-cs"/>
              </a:rPr>
              <a:t>Online and blended learning are growing…</a:t>
            </a: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en-US" sz="4400" dirty="0" smtClean="0">
              <a:solidFill>
                <a:schemeClr val="tx1">
                  <a:lumMod val="85000"/>
                  <a:lumOff val="15000"/>
                </a:schemeClr>
              </a:solidFill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en-US" dirty="0" smtClean="0">
              <a:solidFill>
                <a:schemeClr val="tx1">
                  <a:lumMod val="85000"/>
                  <a:lumOff val="15000"/>
                </a:schemeClr>
              </a:solidFill>
              <a:ea typeface="+mn-ea"/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17588" y="4013200"/>
            <a:ext cx="6691312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Will they be transformative?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540926"/>
            <a:ext cx="9144000" cy="5317073"/>
          </a:xfrm>
        </p:spPr>
        <p:txBody>
          <a:bodyPr rtlCol="0">
            <a:normAutofit fontScale="5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en-US" sz="4645" b="1" dirty="0" smtClean="0">
              <a:solidFill>
                <a:schemeClr val="tx1">
                  <a:lumMod val="85000"/>
                  <a:lumOff val="15000"/>
                </a:schemeClr>
              </a:solidFill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5500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n-ea"/>
                <a:cs typeface="+mn-cs"/>
              </a:rPr>
              <a:t>Keeping Pace with K12 Online Learning: 2011</a:t>
            </a: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en-US" sz="4645" dirty="0" smtClean="0">
              <a:solidFill>
                <a:schemeClr val="tx1">
                  <a:lumMod val="85000"/>
                  <a:lumOff val="15000"/>
                </a:schemeClr>
              </a:solidFill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496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Andy </a:t>
            </a:r>
            <a:r>
              <a:rPr lang="en-US" sz="496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Scantland</a:t>
            </a:r>
            <a:endParaRPr lang="en-US" sz="496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496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John </a:t>
            </a:r>
            <a:r>
              <a:rPr lang="en-US" sz="496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Canuel</a:t>
            </a:r>
            <a:endParaRPr lang="en-US" sz="496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496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Mickey Revenaugh</a:t>
            </a: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50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n-ea"/>
                <a:cs typeface="+mn-cs"/>
              </a:rPr>
              <a:t>John Watson</a:t>
            </a: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en-US" sz="5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5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Q&amp;A</a:t>
            </a: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en-US" sz="5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50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n-ea"/>
                <a:cs typeface="+mn-cs"/>
              </a:rPr>
              <a:t>Kpk12.com</a:t>
            </a: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4000" dirty="0" smtClean="0">
                <a:ea typeface="+mn-ea"/>
                <a:cs typeface="+mn-cs"/>
              </a:rPr>
              <a:t> </a:t>
            </a:r>
            <a:endParaRPr lang="en-US" sz="3892" b="1" dirty="0" smtClean="0">
              <a:solidFill>
                <a:schemeClr val="tx1">
                  <a:lumMod val="85000"/>
                  <a:lumOff val="15000"/>
                </a:schemeClr>
              </a:solidFill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en-US" dirty="0" smtClean="0">
              <a:solidFill>
                <a:schemeClr val="tx1">
                  <a:lumMod val="85000"/>
                  <a:lumOff val="15000"/>
                </a:schemeClr>
              </a:solidFill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3" descr="KP10-K12OnlineLearningMarketLandscape.jpg"/>
          <p:cNvPicPr>
            <a:picLocks noChangeAspect="1"/>
          </p:cNvPicPr>
          <p:nvPr/>
        </p:nvPicPr>
        <p:blipFill>
          <a:blip r:embed="rId3"/>
          <a:srcRect t="900" b="1801"/>
          <a:stretch>
            <a:fillRect/>
          </a:stretch>
        </p:blipFill>
        <p:spPr bwMode="auto">
          <a:xfrm>
            <a:off x="1212850" y="0"/>
            <a:ext cx="7048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400000">
            <a:off x="1143000" y="-114300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Box 5"/>
          <p:cNvSpPr txBox="1">
            <a:spLocks noChangeArrowheads="1"/>
          </p:cNvSpPr>
          <p:nvPr/>
        </p:nvSpPr>
        <p:spPr bwMode="auto">
          <a:xfrm>
            <a:off x="5332413" y="6396038"/>
            <a:ext cx="38115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000054"/>
                </a:solidFill>
              </a:rPr>
              <a:t>Source: Silent epidemic</a:t>
            </a:r>
            <a:endParaRPr lang="en-US" dirty="0"/>
          </a:p>
        </p:txBody>
      </p:sp>
      <p:pic>
        <p:nvPicPr>
          <p:cNvPr id="21508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6455" y="705556"/>
            <a:ext cx="7951787" cy="517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79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25146" y="6126163"/>
            <a:ext cx="6085521" cy="375026"/>
          </a:xfrm>
          <a:prstGeom prst="rect">
            <a:avLst/>
          </a:prstGeom>
          <a:gradFill flip="none" rotWithShape="1">
            <a:gsLst>
              <a:gs pos="38000">
                <a:srgbClr val="B81826"/>
              </a:gs>
              <a:gs pos="100000">
                <a:srgbClr val="FFFFFF"/>
              </a:gs>
            </a:gsLst>
            <a:path path="circle">
              <a:fillToRect l="100000" t="100000"/>
            </a:path>
            <a:tileRect r="-100000" b="-100000"/>
          </a:gradFill>
          <a:effectLst>
            <a:outerShdw blurRad="40000" dist="23000" dir="5400000" rotWithShape="0">
              <a:srgbClr val="000000">
                <a:alpha val="35000"/>
              </a:srgbClr>
            </a:outerShdw>
            <a:softEdge rad="762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3379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61075" y="5734050"/>
            <a:ext cx="2146300" cy="860425"/>
          </a:xfrm>
          <a:prstGeom prst="rect">
            <a:avLst/>
          </a:prstGeom>
          <a:noFill/>
          <a:ln w="25400">
            <a:noFill/>
            <a:round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8248150" y="6118772"/>
            <a:ext cx="1068734" cy="375026"/>
          </a:xfrm>
          <a:prstGeom prst="rect">
            <a:avLst/>
          </a:prstGeom>
          <a:gradFill flip="none" rotWithShape="1">
            <a:gsLst>
              <a:gs pos="36000">
                <a:srgbClr val="B81826"/>
              </a:gs>
              <a:gs pos="100000">
                <a:srgbClr val="FFFFFF"/>
              </a:gs>
            </a:gsLst>
            <a:lin ang="0" scaled="1"/>
            <a:tileRect/>
          </a:gradFill>
          <a:effectLst>
            <a:outerShdw blurRad="40000" dist="23000" dir="5400000" rotWithShape="0">
              <a:srgbClr val="000000">
                <a:alpha val="35000"/>
              </a:srgbClr>
            </a:outerShdw>
            <a:softEdge rad="762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457200" y="3635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>
                <a:latin typeface="+mj-lt"/>
                <a:ea typeface="+mj-ea"/>
                <a:cs typeface="+mj-cs"/>
              </a:rPr>
              <a:t>Fixed time, variable learning</a:t>
            </a:r>
          </a:p>
        </p:txBody>
      </p:sp>
      <p:pic>
        <p:nvPicPr>
          <p:cNvPr id="11" name="Picture 10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77938" y="1612900"/>
            <a:ext cx="508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33800" y="1612900"/>
            <a:ext cx="990600" cy="88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>
            <a:spLocks/>
          </p:cNvSpPr>
          <p:nvPr/>
        </p:nvSpPr>
        <p:spPr bwMode="auto">
          <a:xfrm>
            <a:off x="609600" y="2832100"/>
            <a:ext cx="22352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>
            <a:prstTxWarp prst="textNoShape">
              <a:avLst/>
            </a:prstTxWarp>
          </a:bodyPr>
          <a:lstStyle/>
          <a:p>
            <a:r>
              <a:rPr lang="en-US" sz="1400">
                <a:solidFill>
                  <a:srgbClr val="008000"/>
                </a:solidFill>
                <a:latin typeface="Times New Roman" charset="0"/>
                <a:ea typeface="Times New Roman" charset="0"/>
                <a:cs typeface="Times New Roman" charset="0"/>
                <a:sym typeface="Times New Roman" charset="0"/>
              </a:rPr>
              <a:t>Deliver content  to students</a:t>
            </a:r>
          </a:p>
        </p:txBody>
      </p:sp>
      <p:sp>
        <p:nvSpPr>
          <p:cNvPr id="14" name="Rectangle 13"/>
          <p:cNvSpPr>
            <a:spLocks/>
          </p:cNvSpPr>
          <p:nvPr/>
        </p:nvSpPr>
        <p:spPr bwMode="auto">
          <a:xfrm>
            <a:off x="3344863" y="2835275"/>
            <a:ext cx="16256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8100" tIns="38100" rIns="38100" bIns="38100">
            <a:prstTxWarp prst="textNoShape">
              <a:avLst/>
            </a:prstTxWarp>
            <a:spAutoFit/>
          </a:bodyPr>
          <a:lstStyle/>
          <a:p>
            <a:r>
              <a:rPr lang="en-US" sz="1400">
                <a:solidFill>
                  <a:srgbClr val="008000"/>
                </a:solidFill>
                <a:latin typeface="Times New Roman" charset="0"/>
                <a:ea typeface="Times New Roman" charset="0"/>
                <a:cs typeface="Times New Roman" charset="0"/>
                <a:sym typeface="Times New Roman" charset="0"/>
              </a:rPr>
              <a:t>Testing &amp; assessment</a:t>
            </a:r>
          </a:p>
        </p:txBody>
      </p:sp>
      <p:sp>
        <p:nvSpPr>
          <p:cNvPr id="15" name="Line 7"/>
          <p:cNvSpPr>
            <a:spLocks noChangeShapeType="1"/>
          </p:cNvSpPr>
          <p:nvPr/>
        </p:nvSpPr>
        <p:spPr bwMode="auto">
          <a:xfrm>
            <a:off x="2438400" y="2070100"/>
            <a:ext cx="6858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5334000" y="2054225"/>
            <a:ext cx="6858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7" name="Picture 16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00800" y="1444625"/>
            <a:ext cx="8286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ectangle 17"/>
          <p:cNvSpPr>
            <a:spLocks/>
          </p:cNvSpPr>
          <p:nvPr/>
        </p:nvSpPr>
        <p:spPr bwMode="auto">
          <a:xfrm>
            <a:off x="6030913" y="2816225"/>
            <a:ext cx="2309812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8100" tIns="38100" rIns="38100" bIns="38100">
            <a:prstTxWarp prst="textNoShape">
              <a:avLst/>
            </a:prstTxWarp>
            <a:spAutoFit/>
          </a:bodyPr>
          <a:lstStyle/>
          <a:p>
            <a:r>
              <a:rPr lang="en-US" sz="1400">
                <a:solidFill>
                  <a:srgbClr val="008000"/>
                </a:solidFill>
                <a:latin typeface="Times New Roman" charset="0"/>
                <a:ea typeface="Times New Roman" charset="0"/>
                <a:cs typeface="Times New Roman" charset="0"/>
                <a:sym typeface="Times New Roman" charset="0"/>
              </a:rPr>
              <a:t>Progress to next grade, subject,</a:t>
            </a:r>
          </a:p>
          <a:p>
            <a:r>
              <a:rPr lang="en-US" sz="1400">
                <a:solidFill>
                  <a:srgbClr val="008000"/>
                </a:solidFill>
                <a:latin typeface="Times New Roman" charset="0"/>
                <a:ea typeface="Times New Roman" charset="0"/>
                <a:cs typeface="Times New Roman" charset="0"/>
                <a:sym typeface="Times New Roman" charset="0"/>
              </a:rPr>
              <a:t>or body of material</a:t>
            </a:r>
          </a:p>
        </p:txBody>
      </p:sp>
      <p:sp>
        <p:nvSpPr>
          <p:cNvPr id="19" name="Line 11"/>
          <p:cNvSpPr>
            <a:spLocks noChangeShapeType="1"/>
          </p:cNvSpPr>
          <p:nvPr/>
        </p:nvSpPr>
        <p:spPr bwMode="auto">
          <a:xfrm flipH="1">
            <a:off x="5334000" y="3349625"/>
            <a:ext cx="609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" name="Picture 19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33800" y="3994150"/>
            <a:ext cx="1393825" cy="164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le 20"/>
          <p:cNvSpPr>
            <a:spLocks/>
          </p:cNvSpPr>
          <p:nvPr/>
        </p:nvSpPr>
        <p:spPr bwMode="auto">
          <a:xfrm>
            <a:off x="3597275" y="5711825"/>
            <a:ext cx="14605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>
            <a:prstTxWarp prst="textNoShape">
              <a:avLst/>
            </a:prstTxWarp>
          </a:bodyPr>
          <a:lstStyle/>
          <a:p>
            <a:r>
              <a:rPr lang="en-US" sz="1400">
                <a:solidFill>
                  <a:srgbClr val="008000"/>
                </a:solidFill>
                <a:latin typeface="Times New Roman" charset="0"/>
                <a:ea typeface="Times New Roman" charset="0"/>
                <a:cs typeface="Times New Roman" charset="0"/>
                <a:sym typeface="Times New Roman" charset="0"/>
              </a:rPr>
              <a:t>Receive results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400000">
            <a:off x="1143000" y="-114300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rcRect l="17789"/>
          <a:stretch>
            <a:fillRect/>
          </a:stretch>
        </p:blipFill>
        <p:spPr>
          <a:xfrm>
            <a:off x="-100412" y="0"/>
            <a:ext cx="9244413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42333"/>
            <a:ext cx="2964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Source: Project Tomorrow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400000">
            <a:off x="1143000" y="-114300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FLVS Completion History_110706.pdf"/>
          <p:cNvPicPr/>
          <p:nvPr/>
        </p:nvPicPr>
        <mc:AlternateContent xmlns:ma="http://schemas.microsoft.com/office/mac/drawingml/2008/main">
          <mc:Choice Requires="ma">
            <p:blipFill>
              <a:blip r:embed="rId4"/>
              <a:srcRect t="18182" b="27273"/>
              <a:stretch>
                <a:fillRect/>
              </a:stretch>
            </p:blipFill>
          </mc:Choice>
          <mc:Fallback xmlns:ma="http://schemas.microsoft.com/office/mac/drawingml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      <p:blipFill>
              <a:blip r:embed="rId5"/>
              <a:srcRect t="18182" b="27273"/>
              <a:stretch>
                <a:fillRect/>
              </a:stretch>
            </p:blipFill>
          </mc:Fallback>
        </mc:AlternateContent>
        <p:spPr>
          <a:xfrm>
            <a:off x="-1" y="0"/>
            <a:ext cx="9144001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23206</TotalTime>
  <Words>511</Words>
  <Application>Microsoft Macintosh PowerPoint</Application>
  <PresentationFormat>On-screen Show (4:3)</PresentationFormat>
  <Paragraphs>160</Paragraphs>
  <Slides>43</Slides>
  <Notes>43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Numbers: full-time online schools   </vt:lpstr>
      <vt:lpstr>Slide 15</vt:lpstr>
      <vt:lpstr>Numbers: state virtual schools  </vt:lpstr>
      <vt:lpstr>Slide 17</vt:lpstr>
      <vt:lpstr>Slide 18</vt:lpstr>
      <vt:lpstr>Single district programs  </vt:lpstr>
      <vt:lpstr>Slide 20</vt:lpstr>
      <vt:lpstr>Slide 21</vt:lpstr>
      <vt:lpstr>Slide 22</vt:lpstr>
      <vt:lpstr>Blended learning is not…</vt:lpstr>
      <vt:lpstr>Slide 24</vt:lpstr>
      <vt:lpstr>Slide 25</vt:lpstr>
      <vt:lpstr>Slide 26</vt:lpstr>
      <vt:lpstr>Slide 27</vt:lpstr>
      <vt:lpstr>Slide 28</vt:lpstr>
      <vt:lpstr>Slide 29</vt:lpstr>
      <vt:lpstr>Quality and accountability       </vt:lpstr>
      <vt:lpstr>Slide 31</vt:lpstr>
      <vt:lpstr>Slide 32</vt:lpstr>
      <vt:lpstr>Slide 33</vt:lpstr>
      <vt:lpstr>Slide 34</vt:lpstr>
      <vt:lpstr>Slide 35</vt:lpstr>
      <vt:lpstr>How to address accountability and outcomes       </vt:lpstr>
      <vt:lpstr>Slide 37</vt:lpstr>
      <vt:lpstr>Slide 38</vt:lpstr>
      <vt:lpstr>State oversight       </vt:lpstr>
      <vt:lpstr>Slide 40</vt:lpstr>
      <vt:lpstr>Slide 41</vt:lpstr>
      <vt:lpstr>Slide 42</vt:lpstr>
      <vt:lpstr>Slide 43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Focus Group Discussion </dc:title>
  <dc:creator>John Watson</dc:creator>
  <cp:lastModifiedBy>Evergreen Education Group Watson</cp:lastModifiedBy>
  <cp:revision>186</cp:revision>
  <dcterms:created xsi:type="dcterms:W3CDTF">2011-11-08T01:49:44Z</dcterms:created>
  <dcterms:modified xsi:type="dcterms:W3CDTF">2011-11-08T01:54:23Z</dcterms:modified>
</cp:coreProperties>
</file>